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1000</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03865"/>
        </a:solidFill>
      </p:bgPr>
    </p:bg>
    <p:spTree>
      <p:nvGrpSpPr>
        <p:cNvPr id="1" name=""/>
        <p:cNvGrpSpPr/>
        <p:nvPr/>
      </p:nvGrpSpPr>
      <p:grpSpPr>
        <a:xfrm>
          <a:off x="0" y="0"/>
          <a:ext cx="0" cy="0"/>
          <a:chOff x="0" y="0"/>
          <a:chExt cx="0" cy="0"/>
        </a:xfrm>
      </p:grpSpPr>
      <p:sp>
        <p:nvSpPr>
          <p:cNvPr id="2" name="Shape 0"/>
          <p:cNvSpPr/>
          <p:nvPr/>
        </p:nvSpPr>
        <p:spPr>
          <a:xfrm>
            <a:off x="0" y="3977640"/>
            <a:ext cx="9144000" cy="54864"/>
          </a:xfrm>
          <a:prstGeom prst="rect">
            <a:avLst/>
          </a:prstGeom>
          <a:solidFill>
            <a:srgbClr val="78BE21"/>
          </a:solidFill>
          <a:ln w="12700">
            <a:solidFill>
              <a:srgbClr val="78BE21"/>
            </a:solidFill>
            <a:prstDash val="solid"/>
          </a:ln>
        </p:spPr>
      </p:sp>
      <p:sp>
        <p:nvSpPr>
          <p:cNvPr id="3" name="Text 1"/>
          <p:cNvSpPr/>
          <p:nvPr/>
        </p:nvSpPr>
        <p:spPr>
          <a:xfrm>
            <a:off x="548640" y="640080"/>
            <a:ext cx="8046720" cy="365760"/>
          </a:xfrm>
          <a:prstGeom prst="rect">
            <a:avLst/>
          </a:prstGeom>
          <a:noFill/>
          <a:ln/>
        </p:spPr>
        <p:txBody>
          <a:bodyPr wrap="square" rtlCol="0" anchor="ctr"/>
          <a:lstStyle/>
          <a:p>
            <a:pPr indent="0" marL="0">
              <a:buNone/>
            </a:pPr>
            <a:r>
              <a:rPr lang="en-US" sz="1200" spc="200" kern="0" dirty="0">
                <a:solidFill>
                  <a:srgbClr val="D9EAF0"/>
                </a:solidFill>
                <a:latin typeface="Calibri" pitchFamily="34" charset="0"/>
                <a:ea typeface="Calibri" pitchFamily="34" charset="-122"/>
                <a:cs typeface="Calibri" pitchFamily="34" charset="-120"/>
              </a:rPr>
              <a:t>ONE DSD PEOPLE, ACCESS AND CULTURE · LEARNING PATH · I'M STRENGTHENING TEAM CLIMATE</a:t>
            </a:r>
            <a:endParaRPr lang="en-US" sz="1200" dirty="0"/>
          </a:p>
        </p:txBody>
      </p:sp>
      <p:sp>
        <p:nvSpPr>
          <p:cNvPr id="4" name="Text 2"/>
          <p:cNvSpPr/>
          <p:nvPr/>
        </p:nvSpPr>
        <p:spPr>
          <a:xfrm>
            <a:off x="548640" y="1097280"/>
            <a:ext cx="8046720" cy="1463040"/>
          </a:xfrm>
          <a:prstGeom prst="rect">
            <a:avLst/>
          </a:prstGeom>
          <a:noFill/>
          <a:ln/>
        </p:spPr>
        <p:txBody>
          <a:bodyPr wrap="square" rtlCol="0" anchor="t">
            <a:normAutofit/>
          </a:bodyPr>
          <a:lstStyle/>
          <a:p>
            <a:pPr indent="0" marL="0">
              <a:buNone/>
            </a:pPr>
            <a:r>
              <a:rPr lang="en-US" sz="3400" b="1" dirty="0">
                <a:solidFill>
                  <a:srgbClr val="FFFFFF"/>
                </a:solidFill>
                <a:latin typeface="Calibri" pitchFamily="34" charset="0"/>
                <a:ea typeface="Calibri" pitchFamily="34" charset="-122"/>
                <a:cs typeface="Calibri" pitchFamily="34" charset="-120"/>
              </a:rPr>
              <a:t>Workplace culture and team climate</a:t>
            </a:r>
            <a:endParaRPr lang="en-US" sz="3400" dirty="0"/>
          </a:p>
        </p:txBody>
      </p:sp>
      <p:sp>
        <p:nvSpPr>
          <p:cNvPr id="5" name="Text 3"/>
          <p:cNvSpPr/>
          <p:nvPr/>
        </p:nvSpPr>
        <p:spPr>
          <a:xfrm>
            <a:off x="548640" y="2606040"/>
            <a:ext cx="8046720" cy="1188720"/>
          </a:xfrm>
          <a:prstGeom prst="rect">
            <a:avLst/>
          </a:prstGeom>
          <a:noFill/>
          <a:ln/>
        </p:spPr>
        <p:txBody>
          <a:bodyPr wrap="square" rtlCol="0" anchor="t">
            <a:normAutofit/>
          </a:bodyPr>
          <a:lstStyle/>
          <a:p>
            <a:pPr indent="0" marL="0">
              <a:buNone/>
            </a:pPr>
            <a:r>
              <a:rPr lang="en-US" sz="1600" dirty="0">
                <a:solidFill>
                  <a:srgbClr val="E1F3FA"/>
                </a:solidFill>
                <a:latin typeface="Calibri" pitchFamily="34" charset="0"/>
                <a:ea typeface="Calibri" pitchFamily="34" charset="-122"/>
                <a:cs typeface="Calibri" pitchFamily="34" charset="-120"/>
              </a:rPr>
              <a:t>You have noticed a concern with participation or team climate and want practical ways to improve everyday team practices.</a:t>
            </a:r>
            <a:endParaRPr lang="en-US" sz="1600" dirty="0"/>
          </a:p>
        </p:txBody>
      </p:sp>
      <p:sp>
        <p:nvSpPr>
          <p:cNvPr id="6" name="Text 4"/>
          <p:cNvSpPr/>
          <p:nvPr/>
        </p:nvSpPr>
        <p:spPr>
          <a:xfrm>
            <a:off x="548640" y="4160520"/>
            <a:ext cx="8046720" cy="731520"/>
          </a:xfrm>
          <a:prstGeom prst="rect">
            <a:avLst/>
          </a:prstGeom>
          <a:noFill/>
          <a:ln/>
        </p:spPr>
        <p:txBody>
          <a:bodyPr wrap="square" rtlCol="0" anchor="t">
            <a:normAutofit/>
          </a:bodyPr>
          <a:lstStyle/>
          <a:p>
            <a:pPr indent="0" marL="0">
              <a:buNone/>
            </a:pPr>
            <a:r>
              <a:rPr lang="en-US" sz="1100" dirty="0">
                <a:solidFill>
                  <a:srgbClr val="D9EAF0"/>
                </a:solidFill>
                <a:latin typeface="Calibri" pitchFamily="34" charset="0"/>
                <a:ea typeface="Calibri" pitchFamily="34" charset="-122"/>
                <a:cs typeface="Calibri" pitchFamily="34" charset="-120"/>
              </a:rPr>
              <a:t>Outcome: By the end, you will have a team climate plan with observable practices, clear responsibilities, and a follow-up date. Complaints, investigations, and discipline continue through the appropriate formal channels.</a:t>
            </a:r>
            <a:endParaRPr lang="en-US" sz="11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Situations that may fit this path</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Participation, candor, or equitable people practices on a team</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supervisor preparing a climate conversation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1"/>
            </a:pPr>
            <a:r>
              <a:rPr lang="en-US" sz="1400" b="1" dirty="0">
                <a:solidFill>
                  <a:srgbClr val="181817"/>
                </a:solidFill>
                <a:latin typeface="Calibri" pitchFamily="34" charset="0"/>
                <a:ea typeface="Calibri" pitchFamily="34" charset="-122"/>
                <a:cs typeface="Calibri" pitchFamily="34" charset="-120"/>
              </a:rPr>
              <a:t>Consider everyday team practices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Ask to explore practical ways to support participation and team climate. If the situation involves a complaint or a named person's conduct, you will be directed to the appropriate formal channel.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Ask a question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/ask?path=gp-4</a:t>
            </a:r>
            <a:endParaRPr lang="en-US" sz="1400" dirty="0"/>
          </a:p>
          <a:p>
            <a:pPr marL="342900" indent="-342900">
              <a:spcAft>
                <a:spcPts val="300"/>
              </a:spcAft>
              <a:buSzPct val="100000"/>
              <a:buFont typeface="+mj-lt"/>
              <a:buAutoNum type="arabicPeriod" startAt="2"/>
            </a:pPr>
            <a:r>
              <a:rPr lang="en-US" sz="1400" b="1" dirty="0">
                <a:solidFill>
                  <a:srgbClr val="181817"/>
                </a:solidFill>
                <a:latin typeface="Calibri" pitchFamily="34" charset="0"/>
                <a:ea typeface="Calibri" pitchFamily="34" charset="-122"/>
                <a:cs typeface="Calibri" pitchFamily="34" charset="-120"/>
              </a:rPr>
              <a:t>Consider community context when helpful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(If relevant)</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Use a community brief only when intercultural context is directly relevant to the team's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Explore Minnesota Communities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/minnesota-communities</a:t>
            </a:r>
            <a:endParaRPr lang="en-US" sz="1400" dirty="0"/>
          </a:p>
          <a:p>
            <a:pPr marL="342900" indent="-342900">
              <a:spcAft>
                <a:spcPts val="300"/>
              </a:spcAft>
              <a:buSzPct val="100000"/>
              <a:buFont typeface="+mj-lt"/>
              <a:buAutoNum type="arabicPeriod" startAt="3"/>
            </a:pPr>
            <a:r>
              <a:rPr lang="en-US" sz="1400" b="1" dirty="0">
                <a:solidFill>
                  <a:srgbClr val="181817"/>
                </a:solidFill>
                <a:latin typeface="Calibri" pitchFamily="34" charset="0"/>
                <a:ea typeface="Calibri" pitchFamily="34" charset="-122"/>
                <a:cs typeface="Calibri" pitchFamily="34" charset="-120"/>
              </a:rPr>
              <a:t>Choose practical resources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Review the team climate basics and use the action plan template.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Team climate basics</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/library/lm-workplace-climate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Team climate action plan template</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/library/ja-climate-action-plan</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Six steps to work through in order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Font typeface="+mj-lt"/>
              <a:buAutoNum type="arabicPeriod" startAt="4"/>
            </a:pPr>
            <a:r>
              <a:rPr lang="en-US" sz="1400" b="1" dirty="0">
                <a:solidFill>
                  <a:srgbClr val="181817"/>
                </a:solidFill>
                <a:latin typeface="Calibri" pitchFamily="34" charset="0"/>
                <a:ea typeface="Calibri" pitchFamily="34" charset="-122"/>
                <a:cs typeface="Calibri" pitchFamily="34" charset="-120"/>
              </a:rPr>
              <a:t>Draft your team climate action plan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Describe the practices, participation agreements, responsible people, and a follow-up date. Please leave out names and complaint details. Use the downloaded checklist to write your answers in a tool you normally use. This page does not save them.</a:t>
            </a:r>
            <a:endParaRPr lang="en-US" sz="1400" dirty="0"/>
          </a:p>
          <a:p>
            <a:pPr marL="342900" indent="-342900">
              <a:spcAft>
                <a:spcPts val="300"/>
              </a:spcAft>
              <a:buSzPct val="100000"/>
              <a:buFont typeface="+mj-lt"/>
              <a:buAutoNum type="arabicPeriod" startAt="5"/>
            </a:pPr>
            <a:r>
              <a:rPr lang="en-US" sz="1400" b="1" dirty="0">
                <a:solidFill>
                  <a:srgbClr val="181817"/>
                </a:solidFill>
                <a:latin typeface="Calibri" pitchFamily="34" charset="0"/>
                <a:ea typeface="Calibri" pitchFamily="34" charset="-122"/>
                <a:cs typeface="Calibri" pitchFamily="34" charset="-120"/>
              </a:rPr>
              <a:t>Review your work</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Confirm that the practices are observable, each one has a responsible person and date, and the plan contains no complaint details.</a:t>
            </a:r>
            <a:endParaRPr lang="en-US" sz="1400" dirty="0"/>
          </a:p>
          <a:p>
            <a:pPr marL="342900" indent="-342900">
              <a:spcAft>
                <a:spcPts val="300"/>
              </a:spcAft>
              <a:buSzPct val="100000"/>
              <a:buFont typeface="+mj-lt"/>
              <a:buAutoNum type="arabicPeriod" startAt="6"/>
            </a:pPr>
            <a:r>
              <a:rPr lang="en-US" sz="1400" b="1" dirty="0">
                <a:solidFill>
                  <a:srgbClr val="181817"/>
                </a:solidFill>
                <a:latin typeface="Calibri" pitchFamily="34" charset="0"/>
                <a:ea typeface="Calibri" pitchFamily="34" charset="-122"/>
                <a:cs typeface="Calibri" pitchFamily="34" charset="-120"/>
              </a:rPr>
              <a:t>Talk it through with a consultant (optional)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 consultation can help you prepare to facilitate a team conversation. Complaints and investigations belong with Employee Culture, Human Resources, or the civil-rights channel.</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a:t>
            </a:r>
            <a:pPr indent="0" marL="0">
              <a:spcAft>
                <a:spcPts val="300"/>
              </a:spcAft>
              <a:buNone/>
            </a:pPr>
            <a:r>
              <a:rPr lang="en-US" sz="1400" b="1" dirty="0">
                <a:solidFill>
                  <a:srgbClr val="181817"/>
                </a:solidFill>
                <a:latin typeface="Calibri" pitchFamily="34" charset="0"/>
                <a:ea typeface="Calibri" pitchFamily="34" charset="-122"/>
                <a:cs typeface="Calibri" pitchFamily="34" charset="-120"/>
              </a:rPr>
              <a:t>Request a consultation</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 — program page /support/request?path=gp-4</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Still needs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one-time conversation with no follow-up</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Using the plan to investigate a named person</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Ready to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Observable practices, responsible people, and a follow-up date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Complaint concerns are directed to the appropriate formal channel</a:t>
            </a:r>
            <a:endParaRPr lang="en-US" sz="1400" dirty="0"/>
          </a:p>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Please do not include names, complaint details, or discipline information. Teams are not ranked. This page does not save your answers or progress. Notes saved through an earlier version may still be in this browser's site data; this page does not show or delete them.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What a useful result looks like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dirty="0">
                <a:solidFill>
                  <a:srgbClr val="181817"/>
                </a:solidFill>
                <a:latin typeface="Calibri" pitchFamily="34" charset="0"/>
                <a:ea typeface="Calibri" pitchFamily="34" charset="-122"/>
                <a:cs typeface="Calibri" pitchFamily="34" charset="-120"/>
              </a:rPr>
              <a:t>Please use the right confidential channel: complaints, investigations, and discipline about a named person go to Employee Culture, Human Resources, or the civil-rights channel, not this path.</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Team climate action plan</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indent="0" marL="0">
              <a:spcAft>
                <a:spcPts val="400"/>
              </a:spcAft>
              <a:buNone/>
            </a:pPr>
            <a:r>
              <a:rPr lang="en-US" sz="1400" b="1" dirty="0">
                <a:solidFill>
                  <a:srgbClr val="2E6B12"/>
                </a:solidFill>
                <a:latin typeface="Calibri" pitchFamily="34" charset="0"/>
                <a:ea typeface="Calibri" pitchFamily="34" charset="-122"/>
                <a:cs typeface="Calibri" pitchFamily="34" charset="-120"/>
              </a:rPr>
              <a:t>Privacy: </a:t>
            </a:r>
            <a:pPr indent="0" marL="0">
              <a:spcAft>
                <a:spcPts val="400"/>
              </a:spcAft>
              <a:buNone/>
            </a:pPr>
            <a:r>
              <a:rPr lang="en-US" sz="1400" dirty="0">
                <a:solidFill>
                  <a:srgbClr val="181817"/>
                </a:solidFill>
                <a:latin typeface="Calibri" pitchFamily="34" charset="0"/>
                <a:ea typeface="Calibri" pitchFamily="34" charset="-122"/>
                <a:cs typeface="Calibri" pitchFamily="34" charset="-120"/>
              </a:rPr>
              <a:t>This is a blank published checklist. If you complete a downloaded copy, store and share that file according to DHS requirements. Nothing you write in that file is saved back to this page.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Team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Use the team or unit name, not the names of individual people.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Three to five observable practices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Describe something a team member could see happening in everyday work.</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Access at work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Captions on every time, materials in advance, flexible participation formats.</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helped shape this plan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Include team input and the Equity Director when relevant, without naming anyone as the problem.</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Team climate action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What you chose not to assume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Consider what you may not know about why people are quiet, absent, or disengaged.</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Who is responsible for each practice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Name a responsible person for each practice.</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Follow-up conversation date (required):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Within a quarter.</a:t>
            </a:r>
            <a:endParaRPr lang="en-US" sz="1400" dirty="0"/>
          </a:p>
          <a:p>
            <a:pPr marL="342900" indent="-342900">
              <a:spcAft>
                <a:spcPts val="400"/>
              </a:spcAft>
              <a:buSzPct val="100000"/>
              <a:buChar char="▪"/>
            </a:pPr>
            <a:r>
              <a:rPr lang="en-US" sz="1400" b="1" dirty="0">
                <a:solidFill>
                  <a:srgbClr val="003865"/>
                </a:solidFill>
                <a:latin typeface="Calibri" pitchFamily="34" charset="0"/>
                <a:ea typeface="Calibri" pitchFamily="34" charset="-122"/>
                <a:cs typeface="Calibri" pitchFamily="34" charset="-120"/>
              </a:rPr>
              <a:t>How the team will know the practice is helping: </a:t>
            </a:r>
            <a:pPr indent="0" marL="0">
              <a:spcAft>
                <a:spcPts val="300"/>
              </a:spcAft>
              <a:buNone/>
            </a:pPr>
            <a:r>
              <a:rPr lang="en-US" sz="1400" dirty="0">
                <a:solidFill>
                  <a:srgbClr val="181817"/>
                </a:solidFill>
                <a:latin typeface="Calibri" pitchFamily="34" charset="0"/>
                <a:ea typeface="Calibri" pitchFamily="34" charset="-122"/>
                <a:cs typeface="Calibri" pitchFamily="34" charset="-120"/>
              </a:rPr>
              <a:t>Look for changes in the team's experience without ranking or scoring people.</a:t>
            </a:r>
            <a:endParaRPr lang="en-US" sz="1400" dirty="0"/>
          </a:p>
          <a:p>
            <a:pPr indent="0" marL="0">
              <a:spcBef>
                <a:spcPts val="600"/>
              </a:spcBef>
              <a:spcAft>
                <a:spcPts val="400"/>
              </a:spcAft>
              <a:buNone/>
            </a:pPr>
            <a:r>
              <a:rPr lang="en-US" sz="1400" b="1" dirty="0">
                <a:solidFill>
                  <a:srgbClr val="003865"/>
                </a:solidFill>
                <a:latin typeface="Calibri" pitchFamily="34" charset="0"/>
                <a:ea typeface="Calibri" pitchFamily="34" charset="-122"/>
                <a:cs typeface="Calibri" pitchFamily="34" charset="-120"/>
              </a:rPr>
              <a:t>Review your notes against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Every follow-up has a named owner</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A next review date is set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This is connected to your specific work</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Language, disability, and communication access were considered for this work</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Team climate action plan (continued)</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named who was involved and the role they had</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You noted what you chose not to assume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No names or complaint details are included</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FFFFF"/>
        </a:solidFill>
      </p:bgPr>
    </p:bg>
    <p:spTree>
      <p:nvGrpSpPr>
        <p:cNvPr id="1" name=""/>
        <p:cNvGrpSpPr/>
        <p:nvPr/>
      </p:nvGrpSpPr>
      <p:grpSpPr>
        <a:xfrm>
          <a:off x="0" y="0"/>
          <a:ext cx="0" cy="0"/>
          <a:chOff x="0" y="0"/>
          <a:chExt cx="0" cy="0"/>
        </a:xfrm>
      </p:grpSpPr>
      <p:sp>
        <p:nvSpPr>
          <p:cNvPr id="2" name="Shape 0"/>
          <p:cNvSpPr/>
          <p:nvPr/>
        </p:nvSpPr>
        <p:spPr>
          <a:xfrm>
            <a:off x="0" y="0"/>
            <a:ext cx="9144000" cy="822960"/>
          </a:xfrm>
          <a:prstGeom prst="rect">
            <a:avLst/>
          </a:prstGeom>
          <a:solidFill>
            <a:srgbClr val="003865"/>
          </a:solidFill>
          <a:ln w="12700">
            <a:solidFill>
              <a:srgbClr val="003865"/>
            </a:solidFill>
            <a:prstDash val="solid"/>
          </a:ln>
        </p:spPr>
      </p:sp>
      <p:sp>
        <p:nvSpPr>
          <p:cNvPr id="3" name="Shape 1"/>
          <p:cNvSpPr/>
          <p:nvPr/>
        </p:nvSpPr>
        <p:spPr>
          <a:xfrm>
            <a:off x="0" y="822960"/>
            <a:ext cx="9144000" cy="45720"/>
          </a:xfrm>
          <a:prstGeom prst="rect">
            <a:avLst/>
          </a:prstGeom>
          <a:solidFill>
            <a:srgbClr val="78BE21"/>
          </a:solidFill>
          <a:ln w="12700">
            <a:solidFill>
              <a:srgbClr val="78BE21"/>
            </a:solidFill>
            <a:prstDash val="solid"/>
          </a:ln>
        </p:spPr>
      </p:sp>
      <p:sp>
        <p:nvSpPr>
          <p:cNvPr id="4" name="Text 2"/>
          <p:cNvSpPr/>
          <p:nvPr/>
        </p:nvSpPr>
        <p:spPr>
          <a:xfrm>
            <a:off x="365760" y="109728"/>
            <a:ext cx="8412480" cy="603504"/>
          </a:xfrm>
          <a:prstGeom prst="rect">
            <a:avLst/>
          </a:prstGeom>
          <a:noFill/>
          <a:ln/>
        </p:spPr>
        <p:txBody>
          <a:bodyPr wrap="square" rtlCol="0" anchor="ctr">
            <a:normAutofit/>
          </a:bodyPr>
          <a:lstStyle/>
          <a:p>
            <a:pPr indent="0" marL="0">
              <a:buNone/>
            </a:pPr>
            <a:r>
              <a:rPr lang="en-US" sz="2200" b="1" dirty="0">
                <a:solidFill>
                  <a:srgbClr val="FFFFFF"/>
                </a:solidFill>
                <a:latin typeface="Calibri" pitchFamily="34" charset="0"/>
                <a:ea typeface="Calibri" pitchFamily="34" charset="-122"/>
                <a:cs typeface="Calibri" pitchFamily="34" charset="-120"/>
              </a:rPr>
              <a:t>Questions to bring to Ask</a:t>
            </a:r>
            <a:endParaRPr lang="en-US" sz="2200" dirty="0"/>
          </a:p>
        </p:txBody>
      </p:sp>
      <p:sp>
        <p:nvSpPr>
          <p:cNvPr id="5" name="Text 3"/>
          <p:cNvSpPr/>
          <p:nvPr/>
        </p:nvSpPr>
        <p:spPr>
          <a:xfrm>
            <a:off x="365760" y="4736592"/>
            <a:ext cx="7498080" cy="274320"/>
          </a:xfrm>
          <a:prstGeom prst="rect">
            <a:avLst/>
          </a:prstGeom>
          <a:noFill/>
          <a:ln/>
        </p:spPr>
        <p:txBody>
          <a:bodyPr wrap="square" rtlCol="0" anchor="ctr"/>
          <a:lstStyle/>
          <a:p>
            <a:pPr indent="0" marL="0">
              <a:buNone/>
            </a:pPr>
            <a:r>
              <a:rPr lang="en-US" sz="900" dirty="0">
                <a:solidFill>
                  <a:srgbClr val="353532"/>
                </a:solidFill>
                <a:latin typeface="Calibri" pitchFamily="34" charset="0"/>
                <a:ea typeface="Calibri" pitchFamily="34" charset="-122"/>
                <a:cs typeface="Calibri" pitchFamily="34" charset="-120"/>
              </a:rPr>
              <a:t>One DSD People, Access and Culture</a:t>
            </a:r>
            <a:endParaRPr lang="en-US" sz="900" dirty="0"/>
          </a:p>
        </p:txBody>
      </p:sp>
      <p:sp>
        <p:nvSpPr>
          <p:cNvPr id="6" name="Text 4"/>
          <p:cNvSpPr/>
          <p:nvPr/>
        </p:nvSpPr>
        <p:spPr>
          <a:xfrm>
            <a:off x="457200" y="1051560"/>
            <a:ext cx="8229600" cy="3520440"/>
          </a:xfrm>
          <a:prstGeom prst="rect">
            <a:avLst/>
          </a:prstGeom>
          <a:noFill/>
          <a:ln/>
        </p:spPr>
        <p:txBody>
          <a:bodyPr wrap="square" rtlCol="0" anchor="t"/>
          <a:lstStyle/>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People on my team do not speak up in meetings. What practices could change that?</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How do I write team norms that people will actually use?</a:t>
            </a:r>
            <a:endParaRPr lang="en-US" sz="1400" dirty="0"/>
          </a:p>
          <a:p>
            <a:pPr marL="342900" indent="-342900">
              <a:spcAft>
                <a:spcPts val="300"/>
              </a:spcAft>
              <a:buSzPct val="100000"/>
              <a:buChar char="•"/>
            </a:pPr>
            <a:r>
              <a:rPr lang="en-US" sz="1400" dirty="0">
                <a:solidFill>
                  <a:srgbClr val="181817"/>
                </a:solidFill>
                <a:latin typeface="Calibri" pitchFamily="34" charset="0"/>
                <a:ea typeface="Calibri" pitchFamily="34" charset="-122"/>
                <a:cs typeface="Calibri" pitchFamily="34" charset="-120"/>
              </a:rPr>
              <a:t>Where is the line between a climate plan and an HR matter?</a:t>
            </a:r>
            <a:endParaRPr lang="en-US" sz="1400" dirty="0"/>
          </a:p>
        </p:txBody>
      </p:sp>
      <p:sp>
        <p:nvSpPr>
          <p:cNvPr id="25" name="Slide Number Placeholder 0"/>
          <p:cNvSpPr>
            <a:spLocks noGrp="1"/>
          </p:cNvSpPr>
          <p:nvPr>
            <p:ph type="sldNum" sz="quarter" idx="4294967295"/>
          </p:nvPr>
        </p:nvSpPr>
        <p:spPr>
          <a:xfrm>
            <a:off x="8138160" y="4736592"/>
            <a:ext cx="640080" cy="274320"/>
          </a:xfrm>
          <a:prstGeom prst="rect">
            <a:avLst/>
          </a:prstGeom>
          <a:extLst>
            <a:ext uri="{C572A759-6A51-4108-AA02-DFA0A04FC94B}">
              <ma14:wrappingTextBoxFlag xmlns:ma14="http://schemas.microsoft.com/office/mac/drawingml/2011/main" val="0"/>
            </a:ext>
          </a:extLst>
        </p:spPr>
        <p:txBody>
          <a:bodyPr/>
          <a:lstStyle>
            <a:lvl1pPr>
              <a:defRPr sz="900">
                <a:solidFill>
                  <a:srgbClr val="353532"/>
                </a:solidFill>
                <a:latin typeface="Calibri"/>
                <a:ea typeface="Calibri"/>
                <a:cs typeface="Calibri"/>
              </a:defRPr>
            </a:lvl1pPr>
          </a:lstStyle>
          <a:p>
            <a:pPr algn="r"/>
            <a:fld id="{F7021451-1387-4CA6-816F-3879F97B5CBC}" type="slidenum">
              <a:rPr b="0" lang="en-US"/>
              <a:t>10</a:t>
            </a:fld>
            <a:endParaRPr lang="en-US"/>
          </a:p>
        </p:txBody>
      </p:sp>
    </p:spTree>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One DSD People, Access and Culture</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Workplace culture and team climate</dc:title>
  <dc:subject>PptxGenJS Presentation</dc:subject>
  <dc:creator>One DSD People, Access and Culture</dc:creator>
  <cp:lastModifiedBy>One DSD People, Access and Culture</cp:lastModifiedBy>
  <cp:revision>1</cp:revision>
  <dcterms:created xsi:type="dcterms:W3CDTF">2026-10-04T23:30:09Z</dcterms:created>
  <dcterms:modified xsi:type="dcterms:W3CDTF">2026-10-04T23:30:09Z</dcterms:modified>
</cp:coreProperties>
</file>