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Lst>
  <p:notesMasterIdLst>
    <p:notesMasterId r:id="rId7"/>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notesMaster" Target="notesMasters/notesMaster1.xml"/><Relationship Id="rId8" Type="http://schemas.openxmlformats.org/officeDocument/2006/relationships/presProps" Target="presProps.xml"/><Relationship Id="rId9" Type="http://schemas.openxmlformats.org/officeDocument/2006/relationships/viewProps" Target="viewProps.xml"/><Relationship Id="rId10" Type="http://schemas.openxmlformats.org/officeDocument/2006/relationships/theme" Target="theme/theme1.xml"/><Relationship Id="rId11"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1000</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03865"/>
        </a:solidFill>
      </p:bgPr>
    </p:bg>
    <p:spTree>
      <p:nvGrpSpPr>
        <p:cNvPr id="1" name=""/>
        <p:cNvGrpSpPr/>
        <p:nvPr/>
      </p:nvGrpSpPr>
      <p:grpSpPr>
        <a:xfrm>
          <a:off x="0" y="0"/>
          <a:ext cx="0" cy="0"/>
          <a:chOff x="0" y="0"/>
          <a:chExt cx="0" cy="0"/>
        </a:xfrm>
      </p:grpSpPr>
      <p:sp>
        <p:nvSpPr>
          <p:cNvPr id="2" name="Shape 0"/>
          <p:cNvSpPr/>
          <p:nvPr/>
        </p:nvSpPr>
        <p:spPr>
          <a:xfrm>
            <a:off x="0" y="3977640"/>
            <a:ext cx="9144000" cy="54864"/>
          </a:xfrm>
          <a:prstGeom prst="rect">
            <a:avLst/>
          </a:prstGeom>
          <a:solidFill>
            <a:srgbClr val="78BE21"/>
          </a:solidFill>
          <a:ln w="12700">
            <a:solidFill>
              <a:srgbClr val="78BE21"/>
            </a:solidFill>
            <a:prstDash val="solid"/>
          </a:ln>
        </p:spPr>
      </p:sp>
      <p:sp>
        <p:nvSpPr>
          <p:cNvPr id="3" name="Text 1"/>
          <p:cNvSpPr/>
          <p:nvPr/>
        </p:nvSpPr>
        <p:spPr>
          <a:xfrm>
            <a:off x="548640" y="640080"/>
            <a:ext cx="8046720" cy="365760"/>
          </a:xfrm>
          <a:prstGeom prst="rect">
            <a:avLst/>
          </a:prstGeom>
          <a:noFill/>
          <a:ln/>
        </p:spPr>
        <p:txBody>
          <a:bodyPr wrap="square" rtlCol="0" anchor="ctr"/>
          <a:lstStyle/>
          <a:p>
            <a:pPr indent="0" marL="0">
              <a:buNone/>
            </a:pPr>
            <a:r>
              <a:rPr lang="en-US" sz="1200" spc="200" kern="0" dirty="0">
                <a:solidFill>
                  <a:srgbClr val="D9EAF0"/>
                </a:solidFill>
                <a:latin typeface="Calibri" pitchFamily="34" charset="0"/>
                <a:ea typeface="Calibri" pitchFamily="34" charset="-122"/>
                <a:cs typeface="Calibri" pitchFamily="34" charset="-120"/>
              </a:rPr>
              <a:t>ONE DHS PEOPLE, ACCESS AND CULTURE · PRACTICE NOTE · DEEPER METHOD</a:t>
            </a:r>
            <a:endParaRPr lang="en-US" sz="1200" dirty="0"/>
          </a:p>
        </p:txBody>
      </p:sp>
      <p:sp>
        <p:nvSpPr>
          <p:cNvPr id="4" name="Text 2"/>
          <p:cNvSpPr/>
          <p:nvPr/>
        </p:nvSpPr>
        <p:spPr>
          <a:xfrm>
            <a:off x="548640" y="1097280"/>
            <a:ext cx="8046720" cy="1463040"/>
          </a:xfrm>
          <a:prstGeom prst="rect">
            <a:avLst/>
          </a:prstGeom>
          <a:noFill/>
          <a:ln/>
        </p:spPr>
        <p:txBody>
          <a:bodyPr wrap="square" rtlCol="0" anchor="t">
            <a:normAutofit/>
          </a:bodyPr>
          <a:lstStyle/>
          <a:p>
            <a:pPr indent="0" marL="0">
              <a:buNone/>
            </a:pPr>
            <a:r>
              <a:rPr lang="en-US" sz="3400" b="1" dirty="0">
                <a:solidFill>
                  <a:srgbClr val="FFFFFF"/>
                </a:solidFill>
                <a:latin typeface="Calibri" pitchFamily="34" charset="0"/>
                <a:ea typeface="Calibri" pitchFamily="34" charset="-122"/>
                <a:cs typeface="Calibri" pitchFamily="34" charset="-120"/>
              </a:rPr>
              <a:t>Equity in Practice: six perspectives and seven questions</a:t>
            </a:r>
            <a:endParaRPr lang="en-US" sz="3400" dirty="0"/>
          </a:p>
        </p:txBody>
      </p:sp>
      <p:sp>
        <p:nvSpPr>
          <p:cNvPr id="5" name="Text 3"/>
          <p:cNvSpPr/>
          <p:nvPr/>
        </p:nvSpPr>
        <p:spPr>
          <a:xfrm>
            <a:off x="548640" y="2606040"/>
            <a:ext cx="8046720" cy="1188720"/>
          </a:xfrm>
          <a:prstGeom prst="rect">
            <a:avLst/>
          </a:prstGeom>
          <a:noFill/>
          <a:ln/>
        </p:spPr>
        <p:txBody>
          <a:bodyPr wrap="square" rtlCol="0" anchor="t">
            <a:normAutofit/>
          </a:bodyPr>
          <a:lstStyle/>
          <a:p>
            <a:pPr indent="0" marL="0">
              <a:buNone/>
            </a:pPr>
            <a:r>
              <a:rPr lang="en-US" sz="1600" dirty="0">
                <a:solidFill>
                  <a:srgbClr val="E1F3FA"/>
                </a:solidFill>
                <a:latin typeface="Calibri" pitchFamily="34" charset="0"/>
                <a:ea typeface="Calibri" pitchFamily="34" charset="-122"/>
                <a:cs typeface="Calibri" pitchFamily="34" charset="-120"/>
              </a:rPr>
              <a:t>Consider a decision from six perspectives: compliance and civil rights, diversity and representation, hearts and minds, inclusion and belonging, organizational learning, and social justice. Then use seven questions to choose a thoughtful response.</a:t>
            </a:r>
            <a:endParaRPr lang="en-US" sz="1600" dirty="0"/>
          </a:p>
        </p:txBody>
      </p:sp>
      <p:sp>
        <p:nvSpPr>
          <p:cNvPr id="6" name="Text 4"/>
          <p:cNvSpPr/>
          <p:nvPr/>
        </p:nvSpPr>
        <p:spPr>
          <a:xfrm>
            <a:off x="548640" y="4160520"/>
            <a:ext cx="8046720" cy="731520"/>
          </a:xfrm>
          <a:prstGeom prst="rect">
            <a:avLst/>
          </a:prstGeom>
          <a:noFill/>
          <a:ln/>
        </p:spPr>
        <p:txBody>
          <a:bodyPr wrap="square" rtlCol="0" anchor="t">
            <a:normAutofit/>
          </a:bodyPr>
          <a:lstStyle/>
          <a:p>
            <a:pPr indent="0" marL="0">
              <a:buNone/>
            </a:pPr>
            <a:r>
              <a:rPr lang="en-US" sz="1100" dirty="0">
                <a:solidFill>
                  <a:srgbClr val="D9EAF0"/>
                </a:solidFill>
                <a:latin typeface="Calibri" pitchFamily="34" charset="0"/>
                <a:ea typeface="Calibri" pitchFamily="34" charset="-122"/>
                <a:cs typeface="Calibri" pitchFamily="34" charset="-120"/>
              </a:rPr>
              <a:t>One DHS People, Access and Culture</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Content</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Compliance and civil rights: start with the rights, protections, and required procedures that apply. Equity work must respect due process.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Diversity and representation: who is present, absent, promoted, heard, and contracted with.</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Hearts and minds: notice bias, fear, gaps in knowledge, empathy, and everyday behavior. Question an assumption and consider another person's experience.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Inclusion and belonging: whether people can take part, disagree, contribute, and be themselves without penalty.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Organizational learning: what the team needs to learn, reconsider, or change because important voices were left out earlier.</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Social justice: who is harmed, what fairness requires, and what responsibility DHS holds.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Content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Seven questions: What are we deciding or creating? What authority, rights, and obligations apply? Who benefits, carries the burden, faces the risk, or is missing? What assumptions, rules, and routines shape who is affected? What evidence and community knowledge are needed? What can we change or redesign, and what must go to the responsible decision-maker? What changed, how will we know, and how will we report back?</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Next steps</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Use the seven questions in a learning path</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/learn</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Equity impact questions</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/library/ja-equity-impact-questions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Practice paths this supports</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New program or service concept</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Policy, form, or notice change</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Workplace culture and team climate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5</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5</Slides>
  <Notes>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vt:i4>
      </vt:variant>
    </vt:vector>
  </HeadingPairs>
  <TitlesOfParts>
    <vt:vector size="8" baseType="lpstr">
      <vt:lpstr>Arial</vt:lpstr>
      <vt:lpstr>Calibri</vt:lpstr>
      <vt:lpstr>Office Theme</vt:lpstr>
      <vt:lpstr>Slide 1</vt:lpstr>
      <vt:lpstr>Slide 2</vt:lpstr>
      <vt:lpstr>Slide 3</vt:lpstr>
      <vt:lpstr>Slide 4</vt:lpstr>
      <vt:lpstr>Slide 5</vt:lpstr>
    </vt:vector>
  </TitlesOfParts>
  <Company>One DHS People, Access and Culture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Equity in Practice: six perspectives and seven questions</dc:title>
  <dc:subject>PptxGenJS Presentation</dc:subject>
  <dc:creator>One DHS People, Access and Culture</dc:creator>
  <cp:lastModifiedBy>One DHS People, Access and Culture</cp:lastModifiedBy>
  <cp:revision>1</cp:revision>
  <dcterms:created xsi:type="dcterms:W3CDTF">2026-10-05T01:44:12Z</dcterms:created>
  <dcterms:modified xsi:type="dcterms:W3CDTF">2026-10-05T01:44:12Z</dcterms:modified>
</cp:coreProperties>
</file>