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PDF Accessibility Checklist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step-by-step checklist for creating and verifying accessible PDF documents. This checklist covers tagged PDFs, reading order, alternative text, form accessibility, language settings, bookmarks, table structure, and how to use the Acrobat Pro Accessibility Checker. It also explains the difference between converting an accessible Word document to PDF versus building an accessible PDF from scratch, and the relative advantages of each approach.</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PDF Accessibility Checklist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L09 Accessibility &amp; Plain Language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WCAG 2.2 AA Flagship Module; Microsoft Word Accessibility Checklist; Microsoft PowerPoint Accessibility Checklist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Standards reference: WCAG 2.2 AA; §508 Rehabilitation Act; Title II ADA; PDF/UA (ISO 14289); Adobe Acrobat accessibility documentation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step-by-step checklist for creating and verifying accessible PDF documents. This checklist covers tagged PDFs, reading order, alternative text, form accessibility, language settings, bookmarks, table structure, and how to use the Acrobat Pro Accessibility Checker. It also explains the difference between converting an accessible Word document to PDF versus building an accessible PDF from scratch, and the relative advantages of each approach.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this checklist whenever you create a PDF that will be shared with colleagues, clients, or the public — including fact sheets, reports, policy documents, forms, and training materials.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matters for DSD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PDF is the most widely used format for sharing finalized documents in government and human services. DSD shares PDFs for intake forms, policy summaries, program guides, reports, and public-facing materials. If a PDF is not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who use screen readers (due to visual disabilities) may hear garbled text, incorrect reading order, or silence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who use Braille displays cannot navigate untagged PDFs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who use keyboard navigation cannot tab through forms or navigate headings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Scanned PDFs (image-only PDFs) are effectively invisible to all assistive technology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Under the DOJ's 2024 Title II ADA Final Rule, PDFs that provide access to programs or services must be accessible. DSD's Resolution 26 requires WCAG 2.2 AA compliance, which for PDFs means meeting the PDF/UA standard (ISO 14289) and WCAG success criteria applicable to documents.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Critical distinction: Not all PDFs are created equal. A PDF exported from a properly accessible Word document is far more accessible than a PDF created by scanning a paper document. A scanned PDF is an image — it has no text that can be read, only a picture of 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core requirements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Accessible PDFs must: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Be tagged (contain document structure tags)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Have a logical reading order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Include alternative text for all images and non-text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Have the document language identified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Have a meaningful document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Include bookmarks for navigation in longer documents (15+ pages)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7. Have accessible table structure (tagged rows and header cells)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8. Have all form fields labeled and logically tabbed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9. Not be security-restricted in ways that block assistive technology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10. Pass the Acrobat Pro Accessibility Full Check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Step-by-Step Checklist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Understand What "Tagged PDF" Means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PDF tags are the structural backbone of an accessible PDF. They work like HTML tags in a web page — they tell screen readers what each element is (heading, paragraph, list item, table cell, image, form field) and in what order to read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untagged 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Has no structural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Screen readers must guess the reading order from visual position (often incorrectly)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Cannot be navigated by headings, tables, or form fields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Cannot be reflowed for readability on mobile or zoom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tagged 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Has a tag tree defining every element's type and reading order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Can be navigated by headings, lists, tables, and links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Can be reflowed on mobile and zoom settings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Can be read accurately by screen readers and Braille displays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check if a PDF is tagged: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Open the PDF in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File &gt; Properties &gt; Description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Under Security (or Description), look for "Tagged PDF: Yes"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Or run the Accessibility Checker — it will flag "Tagged PDF" as an error if untagged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Sharing a PDF without checking whether it is tagged. Fix: Always verify tagged status before distributing any PDF.</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Create Accessible PDFs — The Best Method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best method for creating accessible PDFs is to start with an accessible Word (or other Office) document and export it as a tagged PDF.</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approach works because: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Word's heading styles become PDF heading tags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Word's table structure becomes PDF table tags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Alt text in Word becomes alt text in the 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Language settings carry over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Lists become tagged list items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Step-by-step export from 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Make the Word document fully accessible (complete the Word Accessibility Checklist first)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File &gt; Save As or Export &gt; choose 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Click More options &gt; Options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Check Document structure tags for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Check Document properties (to carry over title, language, author)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Click OK &gt; Save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7. Open the resulting PDF in Acrobat Pro and run the Full Accessibility Check (Step 9)</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these methods: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Print to PDF — strips all tags; creates an image-based 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Screenshot to PDF — creates a pure image; completely inaccessible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Scanning a paper document to PDF — creates an image-based PDF; must be OCR'd and then tagged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Fix Scanned or Untagged PDFs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have a PDF that was created by scanning or is otherwise untagged, you can still make it accessible — but it requires more 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scanned PDFs (image-only):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Open in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Tools &gt; Scan &amp; OCR &gt; Recognize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Run OCR to convert the image to searchable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Then proceed with the tagging process below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untagged PDFs: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Open in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Tools &gt; Accessibility &gt; Make Accessible (Action Wizard)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Follow the guided workflow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Or use Tools &gt; Accessibility &gt; Add Tags to Document for a faster (less controlled) approach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After auto-tagging, use the Reading Order tool to verify and correct the tag structure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Note: Automated OCR and auto-tagging are starting points, not finished products. Always verify the result manually.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Set Reading Order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Even in tagged PDFs, the reading order may not match the visual presentation — especially in multi-column layouts, sidebars, callout boxes, or complex table-heavy documents.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check and fix reading order in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View &gt; Show/Hide &gt; Navigation Panels &gt; Tags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Open the Tags panel — this shows the tag tree in reading order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Or go to Tools &gt; Accessibility &gt; Reading Order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Use the Touch Up Reading Order tool to verify the sequence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Drag tags in the Tags panel to reorder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good reading order looks like: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Document heading, then subheadings and body text in logical top-to-bottom, left-to-right order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multi-column layouts: first column complete, then second column — not alternating line by line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Sidebars and callout boxes either integrated logically or read as distinct sections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Page numbers, headers, and footers either at the end or marked as artifacts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Marking page furniture as artifacts: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Headers, footers, page numbers, and decorative elements that are not content should be marked as "artifacts" so screen readers skip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Open the Tags panel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Find the element (usually a tag labeled "&lt;Sect&gt;," "&lt;P&gt;," or similar)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Right-click &gt; Change Tag to Artifact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Multi-column documents read left-to-right across both columns line by line, rather than completing the left column before the right. Fix: Use the Touch Up Reading Order tool to set the correct reading sequence.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Add Alt Text to All Images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Images in a PDF must have alternative text in the PDF tag structure.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add alt text in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Open the Tags panel (View &gt; Show/Hide &gt; Navigation Panels &gt; Tags)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Find the image tag (usually labeled &lt;Figure&gt;)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Right-click &gt; Properties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In the Tag tab, type the alt text in the Alternate Text field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Click Close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decorative images: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Mark them as artifacts (see Step 4) rather than adding empty alt text. This tells screen readers to skip them entirely.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alt text for PDFs: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Same principles as Word: concise, descriptive, conveys the image's purpose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charts and graphs: describe the key finding and data points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logos: describe the organization and what the logo represents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decorative dividers or background images: mark as artifacts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Images in a PDF tagged as &lt;Figure&gt; with no alt text attribute, causing screen readers to say "image" or read the file path. Fix: Use the Tags panel to add alt text to every &lt;Figure&gt; tag.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Set the Document Language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document language tells screen readers which pronunciation engine to use.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set in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File &gt; Properties &gt; Advanced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Under Reading Options, find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Select the document's primary language from the dropdown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Click OK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documents with content in multiple languages: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can set language at the tagged element level: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In the Tags panel, select the element with different language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Right-click &gt; Properties &gt; Tag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Set the Language field for that element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Language field left blank or set to the wrong language. Fix: Always set the document language in File &gt; Properties &gt; Advanced.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7: Set the Document Title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document title in the PDF's metadata is what screen readers announce when the file opens.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set in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File &gt; Properties &gt; Description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In the Title field, type a clear, descriptive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Click OK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make Acrobat show the title (not the file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File &gt; Properties &gt; Initial View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Under Show, select Document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Click OK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The title field is blank, so screen readers announce the file name instead. Fix: Always set the Title in File &gt; Properties &gt; Description.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8: Add Bookmarks for Navigation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Bookmarks in Acrobat are the equivalent of a clickable table of contents. For documents longer than 15 pages, bookmarks are essential for navigation.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create bookmarks from Word headings: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you export an accessible Word document with heading styles to PDF (using the proper export method in Step 2), Word headings automatically become PDF bookmarks. No additional work needed.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manually add bookmarks in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Navigate to the page/section you want to bookmark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View &gt; Show/Hide &gt; Navigation Panels &gt; Bookmarks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Click the New Bookmark icon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Name the bookmark to match the section heading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Bookmark structure: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Nested bookmarks reflect heading hierarchy (Heading 1 → Heading 2 → Heading 3)</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Bookmark names should match the visible headings in the document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A long PDF with no bookmarks, requiring users to scroll through the entire document. Fix: Export from Word with heading styles to automatically generate bookmarks, or add them manually in Acrobat.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9: Ensure Table Accessibility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Tables in PDFs need tagged structure to be accessible. The table tag structure must include &lt;Table&gt;, &lt;TR&gt; (row), &lt;TH&gt; (header cell), and &lt;TD&gt; (data cell) tags.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converting from 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Tables with properly set header rows in Word will generally convert to tagged tables in PDF. Verify by opening the Tags panel and checking the table structure.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verify table tags in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Open the Tags panel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Find the &lt;Table&gt; tag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Expand it to see &lt;TR&gt; tags for rows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Within rows, verify &lt;TH&gt; for header cells and &lt;TD&gt; for data cells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Header cells should have Scope attributes set to "Column" or "Row"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set the scope attribute: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In the Tags panel, select a &lt;TH&gt; tag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Right-click &gt; Properties &gt; Tag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In the Attribute field, find or add: Scope = Column or Scope = Row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Table cells all tagged as &lt;TD&gt; with no &lt;TH&gt; tags — screen readers cannot tell which cells are headers. Fix: Rework the table in the source document with proper header rows, then re-export.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10: Make PDF Forms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PDF forms must be keyboard-operable, properly labeled, and logically tabbed.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Every form field has a tooltip that describes what should be entered ("First Name," "Date of Birth," "Check if you are applying for CDCS")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Form fields can be reached and completed by keyboard only (Tab to navigate, Enter/Space to activate)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tab order matches the logical visual order of the 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Required fields are identified as required (not only by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Error messages appear as text near the field when a field is invalid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set field tooltips in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Tools &gt; Prepare 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Double-click a form field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In the General tab, enter a description in the Tooltip field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Click Close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set tab order: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Page thumbnail panel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Right-click a page &gt; Page Properties &gt; Tab Order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Select Use Row Order or Use Column Order as appropriate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Or set Use Document Structure to follow the tag order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A fillable PDF form with no field tooltips — screen reader users hear "text field" with no indication of what to type. Fix: Add descriptive tooltips to every form field using Acrobat's Prepare Form tool.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11: Check Security Settings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PDF security settings can block assistive technology from reading the document — even if the PDF is otherwise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apply security settings that prevent screen readers from accessing the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Acrobat allows you to restrict editing and printing while still allowing screen reader access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set accessible security in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File &gt; Properties &gt; Security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If using password security, click Change Permissions Password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In the permissions settings, ensure Enable text access for screen reader devices for the visually impaired is checked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Click OK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Applying "no printing, no copying" security settings that also block screen readers. Fix: Use the security options that allow screen reader access separately from editing/printing permissions.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12: Run the Acrobat Pro Accessibility Full Check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Acrobat Pro's Accessibility Checker is the most comprehensive automated PDF accessibility tool available.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run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Tools &gt; Accessibility &gt; Full Check (or Accessibility Check)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Select the checking options — check all categories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Click Start Checking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Review the results report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Click each issue to jump to it in the document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Use the Fix Accessibility tool or the Tags panel to address issues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the Acrobat Full Check finds: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Untagged or improperly tagged documents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Missing document title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Images without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Tables without proper header/data cell structure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Forms without field labels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Tab order problems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Security settings blocking screen reader 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Reading order issues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does NOT find: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Quality of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Reading level or plain language issues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All color contrast issues (especially over images)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Whether the reading order is logically correct (only that tags exist)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Run the Full Check on every PDF before sharing. A "passes Full Check" result is a necessary but not sufficient condition for accessibility. Always follow up with manual testing.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Errors and How to Fix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Error — Impact — Fix</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Untagged PDF — Screen reader cannot read the document — Add tags via Acrobat's Make Accessible tool, or re-export from accessible 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Scanned (image-only) PDF — No text for screen readers to read — Run OCR in Acrobat Pro, then add tags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Incorrect reading order — Screen reader reads content in wrong sequence — Use Touch Up Reading Order tool in Acrobat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Images with no alt text — Blind users cannot access image content — Add alt text via Tags panel &gt; Figure &gt; Properties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not set — Wrong pronunciation in screen readers — File &gt; Properties &gt; Advanced &gt;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document title — Screen reader announces file name — File &gt; Properties &gt; Description &gt;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bookmarks in long PDF — Keyboard navigation through entire document required — Export from Word with headings, or add manually in Acrobat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Tables with no header tags — Screen readers cannot identify column headers — Fix in source document and re-export, or retag in Acrobat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Form fields with no tooltips — Screen reader says "text field" with no context — Prepare Form &gt; double-click each field &gt; Tooltip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Security blocking screen readers — Assistive technology cannot access document — File &gt; Properties &gt; Security &gt; allow screen reader access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Where to Get Help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Adobe PDF Accessibility Overview: https://www.adobe.com/accessibility/pdf/pdf-accessibility-overview.html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Section508.gov — Creating Accessible PDFs: https://www.section508.gov/create/pdfs/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WebAIM PDF Accessibility: https://webaim.org/techniques/acrobat/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PDF/UA Standard (ISO 14289): https://www.pdfa.org/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Equity Team: Contact for accessibility review support on complex forms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Program Goal — PDF Accessibility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and inclusion — Client-facing PDFs (intake forms, program guides, notices) must be accessible to all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and linguistic competence — Language settings allow screen readers to serve multilingual clients correctly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Olmstead implementation — Information that enables people to exercise community choice must be accessible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development — Staff-facing PDFs (policy documents, training guides) must be accessible to staff with disabilities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Quality improvement — Accessible PDFs are structured documents — better organized and more professional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Leadership and accountability — Leaders ensure procurement of accessible PDF tools and require accessible PDFs from vendors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Adobe PDF Accessibility Overview: https://www.adobe.com/accessibility/pdf/pdf-accessibility-overview.html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Section508.gov — Creating Accessible PDFs: https://www.section508.gov/create/pdfs/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WebAIM — PDF Accessibility: https://webaim.org/techniques/acrobat/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 Content Accessibility Guidelines 2.2, W3C, December 2024: https://www.w3.org/TR/WCAG22/</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DOJ ADA Title Two Web Accessibility Final Rule, April 2024: https://www.ada.gov/resources/2024-03-08-web-rule/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PDF/UA Standard (ISO 14289-1), PDF Association: https://www.pdfa.org/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Accessibility is everyone's responsibility. When in doubt, ask people with disabilities what works for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this checklist whenever you create a PDF that will be shared with colleagues, clients, or the public — including fact sheets, reports, policy documents, forms, and training materials.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Include alternative text for all images and non-text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Include bookmarks for navigation in longer documents (15+ pages)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Create Accessible PDFs — The Best Method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Make the Word document fully accessible (complete the Word Accessibility Checklist first)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Document structure tags for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Document properties (to carry over title, language, author)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consultant operations, use PDF Accessibility Checklist to draft, structure, test, and distribute communication in usable formats; adapt the guidance to the request, test assumptions, document advice, and route authority questions. Start by use this checklist whenever you create a PDF that will be shared with colleagues, clients, or the public — including fact sheets, reports, policy documents, forms, and training materials.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step-by-step checklist for creating and verifying accessible PDF documents. This checklist covers tagged PDFs, reading order, alternative text, form accessibility, language settings, bookmarks, table structure, and how to use the Acrobat Pro Accessibility Checker. It also explains the difference between converting an accessible Word document to PDF versus building an accessible PDF from scratch, and the relative advantages of each approach. Step 1. Use this checklist whenever you create a PDF that will be shared with colleagues, clients, or the public — including fact sheets, reports, policy documents, forms, and training materials. Step 2. Include alternative text for all images and non-text content Step 3. Include bookmarks for navigation in longer documents (15+ pages) Step 4. Create Accessible PDFs — The Best Method Step 5. Make the Word document fully accessible (complete the Word Accessibility Checklist first) Step 6. Check Document structure tags for accessibility Step 7. Check Document properties (to carry over title, language, author)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PDF Accessibility Checklist</dc:title>
  <dc:subject>PptxGenJS Presentation</dc:subject>
  <dc:creator>One DSD People, Access and Culture</dc:creator>
  <cp:lastModifiedBy>One DSD People, Access and Culture</cp:lastModifiedBy>
  <cp:revision>1</cp:revision>
  <dcterms:created xsi:type="dcterms:W3CDTF">2026-10-05T14:05:25Z</dcterms:created>
  <dcterms:modified xsi:type="dcterms:W3CDTF">2026-10-05T14:05:25Z</dcterms:modified>
</cp:coreProperties>
</file>