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Calling In vs. Calling Out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resource distinguishes between calling in and calling out as approaches to addressing harm in the workplace — and provides the 5 Ds bystander intervention framework as a practical tool for DSD staff. It addresses when each approach is appropriate, how to use them effectively, and how to respond well when you are the one being called in or out.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distinguishes between calling in and calling out as approaches to addressing harm in the workplace — and provides the 5 Ds bystander intervention framework as a practical tool for DSD staff. It addresses when each approach is appropriate, how to use them effectively, and how to respond well when you are the one being called in or 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in DSD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operate in environments where discriminatory language, microaggressions, implicit bias, and inequitable behavior do occur — in meetings, in case discussions, in supervisory relationships, and in interactions with external partners. Staff who witness harm face a choice about whether and how to respond. This resource provides frameworks for making that choice with intention and effectiveness.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ability to address harm when you see it — as a bystander, as a peer, or as a leader — is a core DEAI competency. Staff who cannot or will not address harm when they witness it contribute to the culture that permits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Calling out: what it is and when it applies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Calling out is a public naming of harmful behavior — a direct statement in the moment, directed at the harm-doer, in the presence of others. Its purpose is to stop harmful behavior immediately and to signal to everyone present that the behavior is unacceptable.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calling out is appropriate: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harm is ongoing and requires immediate interruption — particularly if someone's physical or psychological safety is at risk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Previous private conversation (calling in) has not produced change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harm-doer is not a trusted relationship — calling in requires some degree of trust and rapport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public nature of the calling out serves an accountability or community-norm function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call out effectively: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 brief and direct: "That comment was harmful. We don't use that language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Focus on the behavior, not the person's character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Don't debate — the purpose of a calling out is to stop the behavior, not to win an argument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Follow up later privately if the relationship permits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Limitations of calling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Public shame rarely produces lasting behavior change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can end conversations that need to continue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can harm the person calling out (particularly if they're from a marginalized community and the harm-doer has more organizational power)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does not address the underlying beliefs or patterns that produced the behavior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Calling in: what it is and when it applies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Calling in is a private, relational approach to addressing harm — a conversation in which a person who has caused harm is invited to understand the impact of their words or actions and to take responsibility for changing them. It is most effective with trusted community members who have demonstrated willingness to grow.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Calling in was developed by human-rights practitioners as an alternative to public call-out culture — not to excuse harm, but to create conditions in which genuine learning and behavior change are more likely.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calling in is appropriate: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harm-doer is someone with whom you have some relationship and basis for trust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harm does not require immediate public interruption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Your goal is lasting behavior change, not only cessation in the moment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person has shown prior willingness to examine their behavior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call in effectively: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Choose a private, calm moment — not in the heat of the original incident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Name the specific behavior and its impact: "When you said X, the impact was Y. I want to talk with you about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questions that help the person understand their own thinking: "What were you trying to communicate?" "How do you think that landed for [person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Listen genuinely — calling in is a conversation, not a lecture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Connect to shared values: "I know you care about equity. I want to help you understand how this moment wasn't aligned with that."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limits of calling 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labor-intensive, and that labor often falls disproportionately on people from marginalized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assumes capacity for learning and change that not everyone has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not appropriate when the harm is severe, when the person's power over you creates risk, or when good-faith change has been refused multiple times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Choosing between calling in and calling 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choice between calling in and calling out is not binary — it is situational. Factors to consider: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was harmed, and what do they need? The person harmed has the most important perspective on what response is appropriate. If they are present, follow their lead.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nature of the relationship? Calling in requires relationship; calling out does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severity? More severe harm warrants more direct and potentially more public response.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your own capacity? You are not obligated to address every instance of harm in every moment. Choosing when and how to respond is itself a judgment call.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power dynamic? Calling out someone who has significant power over you carries real risk. This is a real constraint, not a failure of courage.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5 Ds bystander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witnessing harm directed at someone else — harassment, discrimination, microaggression, or more explicit harm — the 5 Ds framework (developed by Hollaback! and widely used in bystander intervention training) provides practical options: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Distract: Interrupt the situation indirectly — change the subject, ask an unrelated question, make a commotion. This disrupts the harm without direct confrontation.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Delegate: Identify someone with more authority, standing, or capacity to intervene — a supervisor, a security person, a colleague with a closer relationship to the harm-doer — and ask them to intervene.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If it is safe to do so and someone else is already helping the person being harmed, document the situation — take notes on what was said and done, when, and who was present. Documentation belongs to the person harmed; share it only with their permission.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Delay: Check in with the person who was harmed after the incident: "I saw what happened. I'm sorry that happened to you. Is there anything I can do?"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Address the harm-doer directly — calmly, briefly, and focused on the behavior: "That's not okay" or "Please stop."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principle: The 5 Ds are not a hierarchy from safest to most courageous. They are a toolkit. You choose based on your assessment of what will be most effective and least harmful in the specific situation. You can combine strategies, and you can adjust as the situation develops.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Responding when you are called in or 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Being called in or out is uncomfortable. Your first response will likely be defensive — this is a normal human reaction. How you manage that response determines whether you grow from the experience.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you are called 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Pause before responding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Listen to understand, not to rebut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Acknowledge the impact — not "I didn't mean to hurt you" but "I hear that what I said was hurtful"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Reflect afterward: what happened, and what will you do differently?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you are called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Resist the urge to explain or justify in the moment — focus on stopping the behavior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Acknowledge the feedback with genuine respect: "Thank you for naming that"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Process your reaction privately later — with a trusted colleague, in your journal, in supervision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application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Practice the language. Out loud, to yourself or a trusted colleague, practice the phrases: "That comment was harmful." "I want to talk with you privately about what you said." "Is there anything I can do?" Until the language is habitual, the moment will feel too fast.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Assess your own pattern. When you witness harm, what do you typically do — act, hesitate, avoid? What factor most influences your choice? Is that factor aligned with your values?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calling-in relationships. Identify one or two trusted colleagues with whom you could have a genuine calling-in conversation — people who would tell you when your behavior has caused harm, and people you could tell the same.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5 Ds as a pre-commitment. Before you're in a situation where you witness harm, pre-commit to which D you'll try first. Research shows that advance planning increases the likelihood of intervention.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challenges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"It's not my job to correct people." In a workplace committed to equity, everyone has some responsibility for the culture. This doesn't mean you must address every instance of harm in every moment — it means developing the habit of thoughtful, occasional intervention.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 afraid of how the person will react." This is a real concern. The 5 Ds framework specifically includes options that don't require direct confrontation. Choose the approach that balances effectiveness with safety.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person who caused harm is my supervisor." Power dynamics are real constraints on calling in and calling out. The 5 Ds' Delegate option — identifying someone with standing and authority — is often the most appropriate path when the harm-doer has power over you.</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Inclusive workforce culture: The degree to which DSD staff address harm when they witness it shapes the inclusivity of DSD's workplace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Community responsiveness: These skills apply in community and external relationships, not only internally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leadership competencies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Allyship Archetypes (Asset 28): The Upstander archetype is grounded in calling in/out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DEAI Integration Across Leadership (Asset 24): Calling in/out is DEAI in relational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Inclusive Supervision Foundations (Asset 9): Supervisors who call in and out model the culture they're trying to build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of a time you witnessed harm in a professional setting and did not address it. What prevented you from acting? What would you do differently?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Think of a time you were called in or out. What was your internal reaction? What was your behavioral response? What did you learn?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Which of the 5 Ds do you most naturally gravitate toward? Which do you most rarely use? What does that pattern tell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Who in your professional life would you call in if they caused harm — and why do you trust them enough for that conversation?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is the harm most frequently witnessed in your work environment that is least often addressed? What would it take for it to be addressed?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Aequitas Educational Consulting. (2019). Equity tools: Calling in and calling out. https://www.aequitased.com/blog/2019/1/10/equity-tools-calling-in-and-calling-out (https://www.aequitased.com/blog/2019/1/10/equity-tools-calling-in-and-calling-out)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Hollaback! / Right to Be. (2022). The 5 D's of bystander intervention. https://www.ihollaback.org (https://www.ihollaback.org)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University of New Mexico Health Sciences. (n.d.). Calling in vs. calling out. https://hsc.unm.edu/medicine/education/leo/_media/quarterly-reports/leo-toolkit_calling-in-vs-calling-out.pdf (https://hsc.unm.edu/medicine/education/leo/_media/quarterly-reports/leo-toolkit_calling-in-vs-calling-out.pdf)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American Psychological Association. (n.d.). Bystander intervention tip sheet. https://www.apa.org/pi/health-equity/bystander-intervention (https://www.apa.org/pi/health-equity/bystander-intervention)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L01 Massive DEIA Multimedia Resource Library. One DSD People, Equity and Culture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L05 Inclusive Leadership Library. One DSD People, Equity and Culture Program.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Leadership is a practice, not a position.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up later privately if the relationship permits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private, calm moment — not in the heat of the original incident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specific behavior and its impact: "When you said X, the impact was Y. I want to talk with you about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questions that help the person understand their own thinking: "What were you trying to communicate?" "How do you think that landed for [person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Listen genuinely — calling in is a conversation, not a lecture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If it is safe to do so and someone else is already helping the person being harmed, document the situation — take notes on what was said and done, when, and who was present. Documentation belongs to the person harmed; share it only with their permission.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Listen to understand, not to rebut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division leadership, use Calling In vs. Calling Out to identify the workplace condition, involve affected staff, test an improvement, and monitor impact; set direction, allocate resources, name accountable owners, and review outcome patterns. Start by follow up later privately if the relationship permits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Calling In vs. Calling Out to identify the workplace condition, involve affected staff, test an improvement, and monitor impact; plan accessible participation, make influence visible, and close the feedback loop with community partners. Start by choose a private, calm moment — not in the heat of the original incident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Calling In vs. Calling Out to identify the workplace condition, involve affected staff, test an improvement, and monitor impact; build the guidance into preparation, practice, debrief, access checks, and follow-up. Start by name the specific behavior and its impact: "When you said X, the impact was Y. I want to talk with you about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distinguishes between calling in and calling out as approaches to addressing harm in the workplace — and provides the 5 Ds bystander intervention framework as a practical tool for DSD staff. It addresses when each approach is appropriate, how to use them effectively, and how to respond well when you are the one being called in or out. Step 1. Follow up later privately if the relationship permits Step 2. Choose a private, calm moment — not in the heat of the original incident Step 3. Name the specific behavior and its impact: "When you said X, the impact was Y. I want to talk with you about it." Step 4. Ask questions that help the person understand their own thinking: "What were you trying to communicate?" "How do you think that landed for [person affected]?" Step 5. Listen genuinely — calling in is a conversation, not a lecture Step 6. Document: If it is safe to do so and someone else is already helping the person being harmed, document the situation — take notes on what was said and done, when, and who was present. Documentation belongs to the person harmed; share it only with their permission. Step 7. Listen to understand, not to rebut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Calling In vs. Calling Out</dc:title>
  <dc:subject>PptxGenJS Presentation</dc:subject>
  <dc:creator>One DSD People, Access and Culture</dc:creator>
  <cp:lastModifiedBy>One DSD People, Access and Culture</cp:lastModifiedBy>
  <cp:revision>1</cp:revision>
  <dcterms:created xsi:type="dcterms:W3CDTF">2026-10-05T03:01:09Z</dcterms:created>
  <dcterms:modified xsi:type="dcterms:W3CDTF">2026-10-05T03:01:09Z</dcterms:modified>
</cp:coreProperties>
</file>