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notesMasterIdLst>
    <p:notesMasterId r:id="rId4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esProps" Target="presProps.xml"/><Relationship Id="rId49" Type="http://schemas.openxmlformats.org/officeDocument/2006/relationships/viewProps" Target="viewProps.xml"/><Relationship Id="rId50" Type="http://schemas.openxmlformats.org/officeDocument/2006/relationships/theme" Target="theme/theme1.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hyperlink" Target="https://www.mncompass.org/" TargetMode="External"/><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Vietnamese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Vietnamese Minnesotans include refugees who arrived after 1975, later family reunification, and U.S.-born generations, mostly in the Twin Cities.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Maintained by: Equity and Inclusion Operations Consultant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 place for history and imagination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Vietnamese Minnesotan Museum connects history, art, and cross-cultural learning. Exploring this work offers a view of Vietnamese community life that includes creativity and future aspirations, alongside the histories of migration that brought families to Minnesota.</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Discover the Vietnamese Minnesotan Museum</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https://www.vietmnmuseum.com/</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A different starting point: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How could you invite an older adult’s perspective directly while also respecting the people they want involved?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Community overview</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Buddhist, Catholic, and secular households; refugee-era and later arrivals; wide generational differences.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Names and terms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Vietnamese; Vietnamese American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 comes first in Vietnamese order; ask how the person wants to be addressed and how documents list names.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Vietnamese peoplehood is older than French Indochina, older than 1954, and older than the refugee camp. A country on the eastern mainland of Southeast Asia; Kinh as the majority people; Hoa, Khmer Krom, and highland minorities inside the Vietnamese state. Minnesota’s community is overwhelmingly Vietnamese (Kinh) with Hoa in some families. Ask. Do not lecture a St. Paul family about taxonomy they did not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in quốc ngữ — the Latin-based script — is the ordinary public literacy. Older scripts and chữ Nôm are history. Many elders read quốc ngữ. Some do not. Second generation may not read Vietnamese at all.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1954 partition after the French war sent a large Catholic stream from north to south. That fact still sits in Minnesota parish life. It is not a speech you give the family. 1975 is the foundational event of the diaspora you will meet on this desk. Origins did not begin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language, ancestor obligation, Mahayana Buddhism and Catholicism both, farming and trade skill, a memory of war and of a state that won and a state that lost. What they met in Minnesota: an English form, one “Asian” checkbox, and often one interpreter labeled “Vietnamese.”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Vietnamese World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Vietnam is north, central, and south — tones, food, and some vocabulary shift. Most of the 1975 and boat-people stream to the United States came out of the south. Later streams include the north. Confirm the variety if it matters in the room. Do not referee Hanoi versus Saigon in a waiver meeting. Listen if they name a place.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global: California (largest U.S. community), Texas, the Gulf Coast, France, Australia, Canada, and Minnesota. Orange County is not this map. Secondary migration and family reunification built part of what you will meet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Twin Cities — University Avenue / Frogtown, inner-ring suburbs, and other metro pockets — and a real Greater Minnesota share. Compass: 76.3 percent Twin Cities, 23.7 percent Greater Minnesota. Do not assume University Avenue is the whole. Do not assume the person in front of you has been to Vietnam.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Vietnamese History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Vietnamese community large enough to put the language on the CLAS five and large enough that this department will meet it on waivers, child welfare, health care, cash, food, aging, and employment. Compass: about 33,891 (ACS 2019–2023). Greater Minnesota is 23.7 percent. Do not write this people as a Minneapolis anecdote.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University Avenue and Frogtown; Little Mekong as a public name on a stretch of street, not a reservation; inner-ring suburbs; Greater Minnesota towns with work and housing. Phở shops and markets are public life. They are not consultation. A food-court visit does not make you the expert.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Vietnamese Community of Minnesota; Buddhist temples families name; Catholic parishes with a large Vietnamese stream because of 1954 and 1975; CECLC as a department door — not the whole community.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Vietnamese staff are not unpaid interpreters and not the community. Identity is not a staffing plan. Tết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Vietnamese people — người Việt — as a people with a country, a long literature, and a Minnesota community built after 1975. Kinh are the majority in this state. Hoa (Chinese-Vietnamese) live in some families — ask. This is not Chinese. It is not Hmong. It is not Karen. It is not Lao as a synonym. Shared continent is not shared culture. A full mosaic is not a stereotype. A stereotype is when this page becomes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Vietnamese sits on the DHS CLAS five-language standing written list with Hmong, Russian, Somali, and Spanish. Still book a qualified interpreter. A list is not the person and not the dialect. Northern, Central, and Southern varieties exist. Put the variety on the interpreter line if it matters in this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Vietnamese ancestry near 33,891. About 76.3 percent Twin Cities, about 23.7 percent Greater Minnesota. About 27.2 percent age 17 or younger; about 8.4 percent 65+. About 51.0 percent foreign-born — which means a large second generation was born here and a large first generation was not. Date the number you use. A rate is not the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1975 first-wave Catholic elder, a boat-person who spent years in a camp, a Hoa family, a Buddhist grandmother with an ancestor altar, a U.S.-born nurse, a Greater Minnesota factory household, a college student who uses English with friends and Vietnamese with an elder, a person who left 1975 politics and still shows up at Tết — share a people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1975, Boat People, and Later Streams — Foundational Event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Secret War and 1975 are the foundational event of Hmong Minnesota, the American War / Vietnam War and 30 April 1975 are the foundational event of Vietnamese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April 1975: the Republic of Vietnam collapsed. First-wave evacuations and airlifts moved people tied to the southern government and to the United States — often more urban, more Catholic, more already connected. That is a stream, not a virtue ranking. Most people were not on those planes.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Boat people followed — 1978 and the years around it especially. Overcrowded boats, pirates, drowning, camps in Malaysia, Thailand, Indonesia, the Philippines, Hong Kong. Hoa families left under a separate pressure after 1978. Years in camps. Then resettlement. Church and voluntary-agency sponsors scattered people; family pulled them back together.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Orderly Departure, the Humanitarian Operation path for re-education-camp survivors, the Amerasian Homecoming Act (1987), and later family reunification and ordinary immigration are later streams. The desk in 2026 does not only meet 1975. It meets their children — U.S.-born, English-dominant with peers, still translating for parents, still unable to get the right variety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1975 is literacy for the desk. It is not a speech you give the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Filial piety — hiếu — is a hypothesis, not a personality. Elders often speak first. Adult children may be in the same week as a waiver meeting, a factory shift, and a school conference. Compass: average household size about 3.01. Smaller than some neighboring spines. Still not always a nuclear English form.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cares for a disabled adult or a child may be a son, a daughter-in-law, a sibling, not the legally recognized caregiver on the checkbox. Hour caps and “natural supports” language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the best English. That child is not the qualified interpreter. CLAS still stands. Using a child as the go-between is a closed door and a harm. Book the interpreter. Ask who should be in the room.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 shop, salon, factory, professional second generation — sits next to elder obligation. Both can be true in the same room. Minnesota law still stands. Do not skip mandated reporting and call it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Người Việt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Vietnamese in Minnesota is to be a people with a country and a long memory of being in someone else’s war, then building a life in a cold state that filed you under Asian. Face, ancestor obligation, and not shaming the name travel into a waiver meeting. Harmony can look like agreement and then a plan nobody follows.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1975 sits in the room for some and is a history class for others. First-wave anti-communist politics, later arrivals, U.S.-born children, and Hoa families do not share one Tuesday. You do not referee. You do not put “Fall of Saigon” on a case note as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United States another fact sits on the same desk: many Vietnamese Minnesotans are Asian in a racial order that also holds Chinese, Indian, Korean, and Hmong histories they do not share. The mash is the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Hiếu. Filial piety as hypothesis. Care for parents. Obligation that an English consumer form does not see. Staff do not use it as a guilt tool. If the family names it, you listen.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Elders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First greeting, first tea, first say. A child with English is still a child.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Face and harmony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Direct refusal may be costly. A yes that is courtesy is not a signature. Ask again, plainly, without humiliation.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Ancestors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altar in a living room — including in some Catholic households — is not a case plan and not a museum. Death-anniversary giỗ is family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 as practice, not a checkbox</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Mahayana Buddhism, Catholicism, Cao Đài and Hòa Hảo in some families, none. Do not make a priest or a monk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and school as a family project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salon, a shop, a second-generation degree. Nail-salon labor is work, not a personality.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1975 memory. Foundational for the community. Not a personality for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Mahayana Buddhism and Catholicism are the two large public streams in Vietnamese Minnesota. Cao Đài and Hòa Hảo live in some families. None is also a Tuesday. Ask. A large Catholic stream exists because 1954 moved northern Catholics south and 1975 moved many of those families again. That is history, not a piety ranking.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 ancestor altar in a Catholic household can be true. Do not treat that as contradiction you need to fix. Do not treat Buddhism as “more Vietnamese” than the parish.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temple and the parish are centers of ritual, mutual aid, and information. They are not “the community.” Do not BCC one priest or one monk and call it consultation. Do not make clergy the case plan unless this family asked.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Funerals and giỗ gather family. You still keep medical and legal time. You name the conflict instead of punishing it. Do not photograph an altar.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A slight bow or nod with an older person is safer than a hard handshake you assume is universal. Many second-generation people will shake hands in English-language rooms.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Xin chào is a common hello. English “hello” is ordinary. Say the name. The family name is often the first word in Vietnamese order; do not treat it as optional.</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or the Black nod onto this page. This is not those grammars.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Cross-gender touch with elders is not a default. A hug from staff is not warmth if the household did not offer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Family name first in Vietnamese order. Nguyễn, Trần, Lê, Phạm, Huỳnh / Hoàng, Phan, Vũ / Võ are common. Nguyễn is common enough that a joke about it is a closed door. Do not joke. Do not say “too many Nguyens.”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forms reverse the order. A person who is Nguyễn Thị Lan in Vietnamese may be Lan Nguyen on a license and Lan Thi Nguyen in another database. Ask which is the family name. Ask how to file. Ask how to say it. The form that guesses will invent a person, and that invented name follows them through MHCP, school, and child welfare.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Given names and middle names (often a generational or gender marker such as Thị or Văn) are not decoration. Tones matter in speech. You do not need to become a linguist. You need to ask and to write down what they say.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family name in U.S. records. Mother and child may not match. That is not fraud until you have a reason.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Tết — Lunar New Year — is the large annual public and family date. Travel, food, elders, red envelopes in some families, closed shops. Schedule around it when you can. It is not a day off the work. Guest if invited. 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30 April 1975 — the fall of Saigon / the end of the Republic of Vietnam. In many Vietnamese American rooms this is grief and politics, sometimes marked as Black April. It is not a “Fall of Saigon party.” Do not put that phrase on a case note. Do not celebrate reunification at this desk. Listen if they name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Giỗ — ancestral death anniversaries — are household dates. They will not be on your state calendar. Ask. Hùng Kings commemoration exists in some community public life. Literacy, not a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“Asian holiday” on a case note.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Shoes off in many homes. Accept a little food if offered. Hospitality is a virtue.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point your feet at an altar or at a person if you are in a household that keeps one. Do not walk into a living room and photograph the altar. Do not touch ritual objects. Do not ask an elder to explain Buddhism as entertainment.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Traffic and multi-household logistics are real. So is a pattern of courtesy-yes then no-show when the plan was never agreed. Ask whether they agree. Confirm in the language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Vietnamese is tonal. Northern, Central, and Southern varieties are not always interchangeable in an interpreter. Put the variety on the line if it matters in this room. Still book a qualified interpreter. A list is not the person and not the dialect. CLAS still stands.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68.6 percent speak a language other than English; about 37.3 percent speak English less than “very well.” Date the number. Many elders read quốc ngữ. Some do not. Second-generation English is common. The IEP still has to reach the parent.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Do not make a Vietnamese coworker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Vietnamese Minnesotans exist. Conservative family, temple, and parish climates can mean silence or exile. Some people live a public English life and a private Vietnamese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So does the duty not to treat a whole people as a family-values exhibit. Do not use this chapter to raid a household. Do not pretend the tension is not there.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Face and 1975 politics do not get a veto over this person.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Áo dài is public at Tết, weddings, and some school or parish stages. It is not a daily uniform. Second generation looks like Minnesota.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Hair and head: follow this person. Do not touch. Gold, a Buddhist bracelet, a cross, a wedding huế — not a mascot for the unit’s Heritage Month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Nail-salon work may mean stained hands and chemical exposure. That is labor. It is not a joke and not a race trait.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Cải lương, nhạc vàng, diaspora pop, karaoke as social life in some rooms, Buddhist chant, Catholic hymn. New Year stages hold more than one of these. Named variation, not a playlist.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funeral is not staff entertainment. A playlist is not engagement. Knowing that 1975 politics can sit inside a song will stop you from putting the wrong flag on a speaker.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Tết stages are public life. They are not consultation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and badminton show up in public Vietnamese Minnesota life. School sport is ordinary for the second generation. Do not assume the kid plays. Do not make sport the only excellence you can see.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Sport clubs are social infrastructure for some. They are not language access and not a case plan. Greater Minnesota teams are still this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an interpreter on Monday.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Quốc ngữ made a modern written public. Oral forms, poetry, and diaspora memoir sit beside it. Minnesota and U.S. Vietnamese writers, journalists, and scholars exist. You do not need to quote a novel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need to know this is not a people without letters. Many elders read Vietnamese. Some do not. A notice that exists only in English is a closed door. A notice in Vietnamese the elder cannot read is also a closed door. 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Tones and diacritics are not decoration. A name stripped of marks on a form can still be the wrong person. Write what they tell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Calligraphy, temple sculpture and painting, diaspora visual work, and the public culture of markets and Tết. Phở and bánh mì are foodway,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 market visit is not a case plan. A museum or temple visit is optional professional development. It is not consultation. Do not photograph an altar.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Hmong paj ntaub or a Chinese New Year poster has already mashed the adjacent peoples.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War, the State, and Deportation 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American War / Vietnam War, 30 April 1975, the boats, the camps, Orderly Departure, and a United States that fought, left, and then resettled — that is the political event. Later: policing, and deportation of people with records, including people who have lived here since childhood.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1975 as a personality. Do not ask a veteran or a boat-person to narrate dying for your professional development. Intra-community politics about the flag and April 30 are real. You do not referee them on a case note.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climate changes who opens the door, who signs, and who will not put a relative’s name on a form. That is not noncompliance.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Hmong. Not Lao. Not Cambodian. Not Chinese. Not Korean. Not “Asian American” as the file. Open the Hmong CI for Hmong. Open this for Vietnamese. Some households are mixed. Hoa (Chinese-Vietnamese) in some families — ask this household. Do not file them under Chinese by default and do not deny it if they name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Shared war in Southeast Asia is not shared culture. Camps in Thailand are a Hmong and other story as well — do not mash the camp into one Asian refugee. Karen is a different spine.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Never one Asian module. Never one “Southeast Asian”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Vietnamese cultural community: about 33,891; Twin Cities 76.3%; Greater Minnesota 23.7%; age 17 or younger 27.2%; 65+ 8.4%; foreign-born 51.0%; language other than English (age 5+) 68.6%; English less than “very well” 37.3%; high school or higher (25+) 79.6%; bachelor’s or higher 36.3%; median household income about $90,000; poverty 9.1%; owner-occupied 69.5%; average household size 3.01.</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other rates. Counts disagree across ACS vintages and definitions (ancestry vs. birthplace vs. language). Date the number you cite.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An owner rate is not proof the gates closed. Language and child-as-interpreter are gates.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Vietnamese profile (ACS 2019–2023). DHS Equal Opportunity and Access LEP resources — Vietnamese on the five, the ten-language block, and the fifteen interpreter cards. A list is not the notice and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Vietnamese Community of Minnesota. Buddhist temples and Catholic parishes families name. CECLC is a door, not the whole community.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Vietnamese colleague your unpaid tutor. Do not BCC a temple or a parish and call it consultation. Pay partners. Report back. Guest at Tết if invited — it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Vietnamese Minnesotans 25 and older, about 79.6 percent high school or higher; about 36.3 percent bachelor’s or higher. Date Compass. About 51.0 percent of the community is foreign-born. A large share of children are U.S.-born and in English-dominant schools. The IEP still has to reach the parent who does not read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Vietnamese and limited English is not illiterate. Many elders read quốc ngữ. Some do not. The English-only form is the gate. Put the variety on the interpreter line if this household needs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 gap that a room that treats everyone the same will call “culture” instead of language access plus a school that never learned the name. Do not treat a college student as proof the waiver household needs no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Boat-people trauma is real in some rooms: sea, camps, loss. It is not a personality. It is not a reason to skip screening. It is a reason a government badge is not automatically help.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Intra-community 1975 politics still split some rooms — first wave, later arrivals, flag, April 30. You do not referee. You do not put it on a case note as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Gambling is a named harm in some families. It is not a race trait. You follow the law. You still see a 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Nail-salon labor is work, not a personality and not a joke. Chemicals, hours, and pay are labor facts. Do not write “nails” as ethnicity.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of Vietnamese people with certain convictions — including people who have lived here since childhood — is current structure, not folklore. It changes who opens the door.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Vietnamese Minnesotans exist. You use the name. You do not out someone to kin and call it culture. Do not skip mandated reporting and call it humility.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“Asian stoicism.” Do not fold this history into Tuskegee or into a generic Asian slide. This is not the Hmong page and not the Chinese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Hepatitis B screening for people born in Vietnam is a U.S. public-health pattern — CDC has treated Vietnam as a higher-prevalence birth country in screening guidance. Date the CDC page you cite. Do not invent a Minnesota rate. Do not skip screening because the person looks well.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Mental-health stigma is real in some families. War trauma, depression, and somatic presentation exist. Naming a counselor is not the same as a family accepting one. A smile is not a PHQ-9.</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medicine — thuốc nam, coining, cupping, herbs — often sits beside biomedicine. Ask. Co-create. Do not mock marks on skin as abuse by default; do not skip a child-protection duty when the facts are the facts. Gender match may be requested in maternal and intimate care. Offer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Late help-seeking can be language, stigma, and a lobby that already used a child as the interpreter. Do not skip screening.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Shop, restaurant, factory, professional second generation, public employment. Nail-salon labor is a documented Vietnamese American work pattern. It is work. It is not a personality, not a joke, and not the whole economy. Chemicals and hours are labor. Do not write “nails” as ethnicity.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Markets and University Avenue commerce are economy and culture. A food-court visit is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Vietnamese staff inside the department are not unpaid interpreters and not the community. Identity is not a staffing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and variety. Family-name order. Who is in the room. A child pushed forward as English. An altar or a priest or a monk in the story. Pain you must believe. Deportation climate. A nuclear form that reversed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Confirm the variety if it matters. Still book a qualified interpreter. Do not use a child. Offer gender match. Ask who should hear. Ask which name is the family name.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they name traditional medicine, listen. Mandated reporting still exists. Believe reported pain. Do not invent Asian stoicism.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Vietnamese who does not speak this household’s variety is a closed door. Still book a qualified interpreter. A list is not the person and not the dialect. Do not use a child.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family name first in Vietnamese order. The database that reverses Nguyễn without asking invents a person. Do not joke about Nguyễn.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language are not culturally neutral.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Mandated reporting still exists. So does the duty not to treat a whole community as a risk score. Do not invent Asian stoicism.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Deportation climate: people skip clinic, school, and waiver meetings when a relative can be moved.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is not how this community was reached. Empty follow-up cells are theater. Greater Minnesota is 23.7 percent — a St. Paul meeting is not the whole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Vietnamese staff are not the interpreter pool and not the community. Staff are colleagues, not the curriculum. Do not treat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Asian mash: opening Hmong or Karen or Chinese because the checkbox says Asian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never learned the family name.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may need Vietnamese for vital conversations while younger relatives use English; do not let a child interpret. Name order (family name first) breaks forms that assume otherwise.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to ask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Would you like a Vietnamese interpreter for this conversation?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 the room?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 your documents list your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 considerations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Professional interpreter, not a family member.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Name order on forms.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Translated vital notices with human review.</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to involve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considerations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access lead or interpreter services, with the dialect written on the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Director for the administration or the person responsible for the program.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partner organizations identified in this brief, with a clear purpose, role, compensation, and plan to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Assumptions to examine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a younger relative should interpret.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Do not assume faith or politics.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or co-design effort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/paths/gp-3</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Sources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181817"/>
                </a:solidFill>
                <a:latin typeface="Calibri" pitchFamily="34" charset="0"/>
                <a:ea typeface="Calibri" pitchFamily="34" charset="-122"/>
                <a:cs typeface="Calibri" pitchFamily="34" charset="-120"/>
              </a:rPr>
              <a:t>Minnesota Compass, Vietnamese profile</a:t>
            </a:r>
            <a:pPr indent="0" marL="0">
              <a:spcAft>
                <a:spcPts val="400"/>
              </a:spcAft>
              <a:buNone/>
            </a:pPr>
            <a:r>
              <a:rPr lang="en-US" sz="1400" dirty="0">
                <a:solidFill>
                  <a:srgbClr val="353532"/>
                </a:solidFill>
                <a:latin typeface="Calibri" pitchFamily="34" charset="0"/>
                <a:ea typeface="Calibri" pitchFamily="34" charset="-122"/>
                <a:cs typeface="Calibri" pitchFamily="34" charset="-120"/>
              </a:rPr>
              <a:t> — Include the source date when citing this information.</a:t>
            </a:r>
            <a:pPr indent="0" marL="0">
              <a:spcAft>
                <a:spcPts val="400"/>
              </a:spcAft>
              <a:buNone/>
            </a:pPr>
            <a:r>
              <a:rPr lang="en-US" sz="1100" u="sng" dirty="0">
                <a:solidFill>
                  <a:srgbClr val="003865"/>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https://www.mncompass.org/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45</Slides>
  <Notes>45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Vietnamese Minnesota</dc:title>
  <dc:subject>PptxGenJS Presentation</dc:subject>
  <dc:creator>One DHS People, Access and Culture</dc:creator>
  <cp:lastModifiedBy>One DHS People, Access and Culture</cp:lastModifiedBy>
  <cp:revision>1</cp:revision>
  <dcterms:created xsi:type="dcterms:W3CDTF">2026-10-04T23:48:44Z</dcterms:created>
  <dcterms:modified xsi:type="dcterms:W3CDTF">2026-10-04T23:48:44Z</dcterms:modified>
</cp:coreProperties>
</file>