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Lst>
  <p:notesMasterIdLst>
    <p:notesMasterId r:id="rId5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notesMaster" Target="notesMasters/notesMaster1.xml"/><Relationship Id="rId60" Type="http://schemas.openxmlformats.org/officeDocument/2006/relationships/presProps" Target="presProps.xml"/><Relationship Id="rId61" Type="http://schemas.openxmlformats.org/officeDocument/2006/relationships/viewProps" Target="viewProps.xml"/><Relationship Id="rId62" Type="http://schemas.openxmlformats.org/officeDocument/2006/relationships/theme" Target="theme/theme1.xml"/><Relationship Id="rId6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hyperlink" Target="https://www.mncompass.org/" TargetMode="External"/><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MINNESOTA COMMUNITIES</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Latino Minnesota</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Latino Minnesotans include long-settled families, recent arrivals, and U.S.-born generations with roots in Mexico, Central and South America, Puerto Rico, and the Caribbean. A large share lives outside the Twin Cities, in dairy, meatpacking, and farm counties.</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Maintained by: Equity and Inclusion Operations Consultant</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Music connects generations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Minnesota Latino Museum’s work includes exploring Mexican and Latin American music in Minnesota. Music offers one way into a much broader story of creativity and belonging, spanning different homelands and generations. No single tradition represents every Latino Minnesotan.</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Explore Latin American music in Minnesota</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https://www.mnlatinomuseum.org/exhibitions/mexican-latin-music-mn</a:t>
            </a:r>
            <a:endParaRPr lang="en-US" sz="1400" dirty="0"/>
          </a:p>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A different starting point: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What would help a family describe its own language, identity, and priorities rather than choose a label that does not fit?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Community overview</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National origin, Indigenous identity, generation, faith, class, and legal status differ widely. Puerto Ricans are U.S. citizens. Do not assume one 'Hispanic' culture.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Names and terms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Latino; Latina; Hispanic (used by many); national-origin terms (Mexican, Salvadoran, Puerto Rican)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Also used: Latinx; Latine (used by some, contested)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Two surnames are common, and forms that keep only one can create errors in a person's record. Ask which term the person uses for themselves.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Term preference is contested and generational; ask.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Origins — many peoples, one checkbox</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There is no single Latino founding. Mexico is the largest Minnesota origin and is itself many peoples: mestizo majority narratives, and Mixtec, Zapotec, and other indigenous nations whose languages may be in the home in this state. Central America is not Mexico. Guatemala holds Maya nations — K’iche’, Mam, Q’eqchi’ and others — whose displacement is not a Spanish-accent story. El Salvador’s civil war and TPS history is a different stream. Honduras, Nicaragua. The Andes: Ecuador (indigenous languages may be in the home), Colombia. The Caribbean: Puerto Rico (U.S. citizens), Cuba, Dominican Republic. Venezuela is present — pattern now, date if you cite.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History for the meeting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Spanish colonial rule, Catholic mission, African enslavement in the Americas, indigenous survival, independence republics, and U.S. labor and foreign policy produced these streams. Shared Spanish is not shared culture. Shared Catholicism is not shared culture. “Hispanic” on a U.S. form is an ethnicity checkbox invented for administration. People in this umbrella check white, Black, American Indian, other, two or more. The form that treats Hispanic as a race has already mashed.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people brought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(Spanish varieties and indigenous languages), kinship, parish and later evangelical church, work knowledge, and a living memory of states and borders that used them. What they met in Minnesota: an English form, one “Latino” module, often one interpreter labeled Spanish, and a rural plant town or a Minneapolis lobby that had not studied the difference.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History is literacy for the meeting. It is not a speech you give the family. Do not start with food, dance, or a Heritage Month sentence.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Geography of Latino Minnesota and the Americas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Homeland is not one flag. Mexico, Guatemala, El Salvador, Puerto Rico, Ecuador, Colombia, Cuba, Honduras, Nicaragua, the Dominican Republic, Venezuela — and indigenous geographies inside those states that do not match the republic’s map.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Homeland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U.S. Latino map is California, Texas, Florida, New York, Illinois, and also the Upper Midwest plant and dairy counties that staff in St. Paul still treat as an afterthought.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Minnesota the split is the first operational fact. Mexican Compass ACS 2019–2023: 61.1 percent Twin Cities, 38.9 percent Greater Minnesota. Guatemalan Minnesota: nearly half Greater Minnesota. That is not a metro leftover. Food processing, dairy, and southern and western towns built households that a Minneapolis default will miss. Worthington, Willmar, Austin, Albert Lea, and dairy counties are names you should be able to hold without turning them into a tour.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Metro is not one barrio. West Side St. Paul / District del Sol is historic Mexican Minnesota, not a museum. Lake Street and Phillips in Minneapolis, first-ring suburbs, and scattered apartments near plants are not one client. Do not assume Minneapolis. Do not assume the person in front of you has been to the country on the form.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Open the rural brief beside this page when the household is Greater Minnesota. Place and people are both in the room.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 and Latino History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Latino Minnesota is metro and Greater Minnesota at the same time. Human services will meet this community on waivers, child welfare, health care, cash, food, aging, and employment, in a plant town and on Lake Street.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Places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West Side St. Paul / District del Sol is historic Mexican Minnesota, not a museum; Minneapolis corridors including Lake Street and Phillips; first-ring suburbs; Worthington, Willmar, Austin, Albert Lea, dairy counties, southern and western towns. Mexican Compass: about two in five outside the Twin Cities. Guatemalan: nearly half. A Worthington household is not a Minneapolis default. Do not assume the person in front of you has been downtown.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Partners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CLUES — Comunidades Latinas Unidas En Servicio (https://clues.org/); Centro Tyrone Guzmán; rural parish and worker centers — name the local one; do not assume Minneapolis. Churches are often the actual safe channel. CECLC is a department door, not the whole community. An eList BCC is not a partner list.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Public calendar: Hispanic Heritage Month (September 15–October 15); Día de los Muertos as public history. A calendar click is not community engagement. Latino staff are not unpaid interpreters and not the community. Identity is not a staffing plan. A festival visit is optional professional development. You are a guest. It does not make you the expert.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People, place, and perspective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brief is about Latino / Hispanic Minnesota as a U.S. administrative umbrella — not a people. Mexican, Guatemalan, Salvadoran, Puerto Rican, Ecuadorian, Colombian, Cuban, Honduran, Venezuelan, Nicaraguan, Dominican, and others live in this state and do not share a Tuesday. Spanish is not the people. This is the CLAS Spanish line: you will book language access, and you will still ask who is in the home. Indigenous languages are in this state. Mixtec, Zapotec, K’iche’, Mam, Q’eqchi’, Garifuna. A Spanish interpreter can still be a closed door.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Mexican Minnesota is the largest origin. Minnesota Compass (ACS 2019–2023): 229,576; Twin Cities 61.1 percent; Greater Minnesota 38.9 percent — not an afterthought; foreign-born 26.7 percent, which means a majority of Mexican Minnesotans in that vintage were born here; language other than English (age 5+) 58.3 percent; English less than “very well” 23.7 percent; poverty 12.8 percent; median household income about $66,000. Same Compass vintage: Colombian 9,431; Cuban 9,406; Ecuadorian 18,271; Guatemalan 17,172 (nearly half Greater Minnesota); Puerto Rican 21,802 (U.S. citizens — do not run an immigration script by default); Salvadoran 17,571 (civil war and TPS history). Venezuelan, Honduran, Nicaraguan, Dominican and others live here — pattern now, date if you cite. Do not invent a statewide “Latino” total by adding profiles. Date the number you use. A rate is not the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full mosaic is not a stereotype. A stereotype is when this page becomes the person in the lobby. Paternalism is one Latino blob, one “Spanish interpreter,” an SSN field on the first screen, and an English IEP written for a household the building never studied.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read this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diversity inside the umbrella is the point. A Mixtec dairy worker in a southern county, a U.S.-born Mexican professional in a first-ring suburb, a K’iche’-speaking mother in a plant town who does not use Spanish as a home language, a Puerto Rican household that has never been “immigrant,” a Salvadoran family with TPS memory, a Cuban elder, an Afro-Latino student, a queer second-generation kid who uses English with friends and Spanish with a grandmother — share a Census checkbox and do not share a case plan.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 This page is a hypothesis you still test on this family. Staff who share this community may add facts. They do not get to delete a fact. Minnesota Nice deletes facts.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Labor, IRCA, Displacement, and Enforcement — Foundational Events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the Great Migration is the foundational demographic event of modern Black America, and 1991 of Somali Minnesota, Latino Minnesota is not one event. It is stacked.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Foundational events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Labor recruitment into agriculture and plants; IRCA-era settlement after 1986; post-1990s Central American displacement; later family and work migration; Puerto Rican movement as internal U.S. migration, not immigration; enforcement waves that reorganize who will open the door.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Mexican migrant farm labor in Minnesota — sugar beet, cannery, seasonal harvest — is older than the current plant map. Settlement followed work, church, and IRCA. Central American streams carry civil war, later gang and state violence, and TPS and asylum histories that are not a Mexican file. Puerto Ricans are U.S. citizens under the Jones Act (1917). Do not run an immigration script by default because the name is Spanish.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you meet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Enforcement is current structure. When raids, rumors of raids, or a visible ICE climate spike, people skip clinic, school, and waiver meetings. That is not noncompliance. A notice mailed to a household afraid to open the door is a closed gate. Do not collect status you do not need. The desk that asks “are you legal?” on visit one has already chosen a who.</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desk in 2026 does not only meet a first wave. It meets U.S.-born children translating for parents, mixed-status households, a Puerto Rican family that has never been undocumented, and a Maya household that has been in Greater Minnesota for years and still cannot get K’iche’ or Mam in the lobby. If you only know “immigrant,” you will miss them.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Family is often larger than a nuclear English form. Elders, in-laws, adult children, padrinos, and cousins who are household in practice sit in the same week.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is in the household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Grandparents may be the household. Who cares for the child may not match the waiver checkbox. Ask who should be in the room.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Mixed-status is structure: a U.S.-citizen child, a parent without status, a sibling with DACA or TPS, an aunt who works the plant. Do not collect status you do not need. Do not treat unmatched last names, a grandmother as caregiver, or a missing SSN as fraud until you have a reason. The form’s “family” is already a design choice.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Familismo is a hypothesis, not a rule: obligation to kin can mean fierce showing-up and can mean a woman who never signs for herself. Both can be true. Hour caps and “natural supports” language can dump unpaid work onto women in that network and call it culture.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law still stands. Domestic violence is not culture. You follow mandated reporting. You still see a family, not a crime scene walking in. Do not skip the report and call it respeto.</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Latino / Hispanic — an umbrella, not a people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To be filed “Latino” or “Hispanic” in Minnesota is to be placed in a U.S. checkbox that holds many nations, indigenous peoples, Afro-Latino histories, and U.S.-born lives. There is no single peoplehood word that does the work Somalinimo or Hmoob does. The honesty of this page is the mash: the state invented a category; you still have to meet a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this state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Mexican Minnesota is the largest origin here. That fact becomes a harm when the building treats Mexican Spanish, Mexican parish, and Mexican food as the Latino default. A Maya household, a Puerto Rican household, an Andean household, and an Afro-Latino household are not variants of Mexico.</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the U.S. racial order, Hispanic is ethnicity, not race. People in this umbrella are racialized as white, as Black, as indigenous, as “other,” as mixed — and then treated as one client. Colorism inside the umbrella is real. Indigenous erasure under “they all speak Spanish” is real. Afro-Latino people exist — ask, do not mash them into historic African American, and do not bleach them into a mestizo story.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brief is a working orientation. Individual variation always supersedes group generalization. Always defer to this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Core Concepts — hypotheses, not rules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These concepts recur. They are hypotheses you still test on this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Familismo</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Kin as the unit of decision and care. Hypothesis: the person who talks in the lobby may not be the person who decides, and the caregiver on the form may not be the caregiver at 2 a.m. Ask who should be in the room. Not a license to ignore the adult in front of you. Not a license to skip mandated reporting.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Respeto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Titles, elders, register (usted). Hypothesis: a first-name lobby and a joking tone can read as contempt. Follow this room. Respeto is not submission, and it is not permission for staff to accept a courtesy-yes as a plan.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Personalismo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Relationship before a long form. Hypothesis: the first visit may be about whether you are safe, not about the exception process. That is not delay. The clock still exists for medical and legal time. You name the conflict instead of punishing the relationship.</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Confianza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Trust is built. It is not demanded on visit one. Enforcement climate, a bad interpreter, a child used as the mouth, an SSN field that feels like a trap — these spend confianza before you have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Variation is the point. A U.S.-born professional, a Maya plant worker, a Puerto Rican household, and an evangelical grandmother do not share a Tuesday. You work with these hypotheses. You do not perform them. You do not write “noncompliant” when you mean “the form was a stranger.” Staff do not use familismo as an icebreaker or a risk score. If the family names it, you listen.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Religion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Catholic majority in many streams — not all.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Streams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parish may be the trusted channel for information, mutual aid, baptismal records, and a room people will enter when they will not enter yours. Our Lady of Guadalupe is central in many Mexican Catholic lives. Evangelical and Pentecostal churches are large, especially in some Central American and second-generation streams. Indigenous practice lives here and is not a souvenir. Caribbean Catholic and Afro-diasporic practice exist; do not exoticize, and do not assume.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make a priest, a pastor, or a curandero the case plan unless this family asked. Do not BCC one parish and call it consultation. Do not treat evangelical growth as the evolved version of Catholic, or indigenous practice as witchcraft.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Practice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Día de los Muertos is public history — ofrendas, November 1–2 — not a file and not a personality. Hispanic Heritage Month is not consultation. Holy Week, quinceañera as religious-family event, and funeral obligation can collide with your calendar. You still keep medical and legal time. You name the conflict.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Help that looks like a report is not help. Religious framing of disability, mental health, or gender can sit next to a fierce wish for services. You can hold both. “God’s will” is not automatically non-compliance.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Greetings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Handshake is common in many rooms. A slight nod with an elder is safer than a hard first-name hello you assume is warmth.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Titles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Some streams greet familiars with a cheek kiss — follow this room; do not initiate because a training slide said Latinos are tactile.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Titles until invited: Señor, Señora, Don, Doña, sometimes Señorita. Use the last name you were given — and remember there may be two. Do not use a first name with an elder because the form printed it. Usted versus tú is respect in Spanish; a qualified interpreter matches register. You do not correct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room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Greet the people in the room, not only the English speaker.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import Somali right-hand rules or the Black nod onto this page. This is not those grammars. Cross-gender touch: follow this room. Do not make a scene in the lobby.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Naming Conventions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Two surnames is the default in much of Spanish-language naming: apellido paterno then apellido materno.</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Two surnames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José Luis García Hernández is not “José García” with leftover words. A U.S. database that keeps one surname invents a person. That invented name then follows them through MHCP, child welfare, and school. It is a gate.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how to file. Ask how to say it. Pronounce it. Do not drop accents as a joke. Do not anglicize Jesús, Muñoz, Ñ as a convenience. Given names may be Spanish, indigenous, English, or both. Some people use a middle given name as the call-name. Ask.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file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Women may or may not take a husband’s surname in U.S. records; some add de plus the husband’s paternal surname; some keep both family surnames. Children may carry two surnames that do not match a parent’s U.S. “last name” field. That is not fraud until you have a reason.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treat unmatched last names in a household as a fraud flag by default. Do not invent a hyphen and then punish the person when the hyphen moves.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Dates of Significance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calendar click is literacy for scheduling. It is not community engagement.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Calendar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Hispanic Heritage Month — September 15 to October 15. Tied to independence days (Mexico September 16; several Central American republics September 15; Chile September 18). Literacy for the meeting. A poster is not language access. A Heritage Month table is not consultation.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Día de los Muertos — November 1–2. Public history in Minnesota. Guest if you are in a public ofrenda space. Not a file. Not a costume for staff.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Our Lady of Guadalupe — December 12. Major for many Mexican Catholic families. Las Posadas in some Mexican streams (mid-December). Día de los Reyes / Three Kings — January 6. Holy Week. Quinceañera is family-religious time, not a case note.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Independence days and national holidays vary by origin. Puerto Rican households may mark distinct days. Do not put “Latino holiday” on a case note. Ask.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Etiquette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Hospitality: food, drink, time. Accepting a little is courtesy. Refusing everything can read as cold. You still keep medical and legal clocks.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the home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Titles and elders. Shoes: follow the household. Do not walk into a living room and photograph an ofrenda or a Guadalupe altar. Do not touch ritual objects. Do not ask an elder to explain “your culture” as entertainment.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Punctuality: social time can run long. Work, clinic, and court time should be treated as on time. Do not write a “Latino time” joke in a case note.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Relationship may precede a signature. That is personalismo as hypothesis — not permission to skip a notice. Confirm in the language they use. Ask whether they agree with the plan. Do not take a smile as consent.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 and Communication — the CLAS gate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the CLAS Spanish line — and Spanish is not the people.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Spanish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Mexican Spanish, Central American Spanish, Caribbean Spanish, and Andean Spanish are not one interpreter accent test. Book a qualified Spanish interpreter AND ask this household. A Mexican interpreter from one region can still be a closed door for a Salvadoran elder, a Puerto Rican parent, or a rural Guatemalan speaker. Register matters: usted, not a buddy tú, until the room says otherwise.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Indigenous languages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Mixtec and Zapotec in some Mexican homes. K’iche’, Mam, Q’eqchi’ and other Mayan languages in some Guatemalan homes — nearly half of Guatemalan Minnesota is Greater Minnesota. Garifuna in some Honduran and Caribbean-coast households. Ecuadorian indigenous languages may be in the home. A Spanish interpreter for those households is still a closed door. Name the language on the request. A scarce interpreter is a gate, not an excuse to proceed in English only without recording the gap.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Portuguese is adjacent — Brazilian Minnesota is not this page. Do not file a Brazilian household under Latino-Spanish and call it done. Do not use a child as interpreter. Do not make a Latino coworker the interpreter. Compass (Mexican, ACS 2019–2023): among those 5 and older, 58.3 percent speak a language other than English; 23.7 percent speak English less than “very well.” Date the number. Do not invent a rate for the whole umbrella.</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long answer may be story. A short English yes may be exhaustion, hierarchy, or the interpreter. Direct disagreement with a professional may be muted — and then the plan is not followed. Ask whether they agree. Do not take a smile as consent. Do not write “noncompliant” when you mean “did not understand the English exception form.” Literacy in any language is not guaranteed: oral skill is not print.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LGBTQ</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Queer and trans Latino Minnesotans exist. Conservative parish, evangelical, and family climates can mean silence, exile, or danger. That is not every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Familismo can be protection and can be pressure. You do not get to decide which one this household is from the doorway.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Staff duty: use the name they use. Do not out them to an elder, a parish, or a “supportive family” you invented as cultural humility. Minnesota’s Human Rights Act still applies. So does the duty not to treat a whole umbrella as a family-values exhibit.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Afro-Latino and indigenous queer people exist inside this page. Do not mash them into the historic African American LGBTQ chapter, and do not bleach them. Do not use this chapter to raid a household. Do not pretend the tension is not there.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Hair, Dress, and Body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There is no Latino uniform. Second generation looks like Minnesota.</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Dress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Indigenous traje and Maya dress are public at fiesta and ceremony, not a daily costume, and not yours to request for a Heritage Month photo. Do not ask a woman in clinic whether she “still wears the costume.”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Colorism and hair texture are real inside the umbrella. Afro-Latino hair is not the CROWN Act chapter copied over — and you still do not touch, still do not police, still do not treat tightness or looseness as a professionalism problem. Mestizo default beauty is a hierarchy. Name it if it is in the room. Do not rank.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Quinceañera dress, baptism white, funeral black, evangelical modesty, Catholic veil in some rooms — celebration and devotion, not a case note. Do not touch. Do not rank piety or indigeneity off clothing. Ask the person, with gender match if they want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Music</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one playlist. Mariachi, ranchera, norteño, banda, cumbia, salsa, merengue, bachata, vallenato, música andina, marimba, corridos, reggaeton, church music — origin names the sound.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Variation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Mexican default playlist in a Guatemalan or Puerto Rican waiting room is the mash in speakers.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Corridos include narcocorridos in some streams. That is a named fact, not a joke and not a risk score you write on a last name.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festival stage is not engagement. A playlist is not language access. Church music is not staff entertainment. Knowing that music is public life will not write the waiver. It will stop you from treating one Heritage Month speaker as the community.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Sports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Fútbol is the default public sport for many boys and men, and for many girls. Boxing has prestige in some streams. Baseball and softball show up especially in Caribbean households. School sport is ordinary for the second generation.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the whole person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assume the kid plays. Do not make sport the only excellence you can see.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Leagues and pickup games are social infrastructure in metro and in plant towns. They are not a substitute for language access on a waiver. They are not consultation.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World Cup and club fútbol are public life. A viewing party is not community engagement. Sport clubs are not the interpreter pool.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Spanish-language literature is world literature. That fact does not mean the person in the lobby can read your form — in English or in Spanish.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Literacy in the lobby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Literacy in any language is not guaranteed. Indigenous oral literature — Mixtec, Zapotec, K’iche’, Mam, and others — is older than the Spanish file and is not “no letters.”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has Latino journalists, poets, and scholars. You do not need to quote a novel in the lobby. You do need to know this is not a people without letters, and not a people who can all read the exception process.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Print Spanish from Spain, Mexico, or a machine translation is not automatically this household’s Spanish. CLAS is qualified language, not Google and not a child.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Murals on the West Side and on Lake Street are public Minnesota art, not a booth. Ofrendas at Día de los Muertos are public history. Textiles and indigenous weaving are art and memory, not a mascot for the unit’s Heritage Month table.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Guest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Guest, not researcher. Do not photograph an altar because it is pretty. An ofrenda is not a case plan. A mural tour is not consultation.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Contemporary Latino and indigenous artists work in this state. Knowing that will not write the waiver. It will stop you from treating the umbrella as a people without a public culture — and from treating that public culture as engagement.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Labor, War, Enforcement, and the State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There is no single Civil Rights Movement to copy onto this page. The political literacy here is stacked.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badge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 labor recruitment; IRCA 1986 and settlement; Mexican and Central American displacement; Salvadoran civil war and TPS; Guatemalan war and Maya flight; Nicaraguan streams; Cuban and Venezuelan political flight (date those if you cite); Puerto Rican colonial status and citizenship without treating that household as foreign; and U.S. enforcement that reorganizes Tuesday.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When enforcement spikes, people skip clinic, school, and waiver meetings. A DHS badge is not automatically help. That is not paranoia. It is pattern. Do not tell people the climate is fine so the form is fair now. Do not use a civil war or a raid as a personality. Do not ask a person to narrate crossing for your professional development.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collect status you do not need. SSN on the first screen is a gate. Notices to a household that will not open the door are a closed gate with a polite label. Mandated reporting still exists. So does the duty not to treat a whole umbrella as a deportation score.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Peoples — Do Not Mash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Brazilian Portuguese-only. Brazilian Minnesota is adjacent. Open a different door. Do not file Portuguese under Spanish and call it CLAS.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doors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“Spanish” as indigenous. Mixtec, Zapotec, K’iche’, Mam, Q’eqchi’, Garifuna are not dialects of Spanish. A Spanish interpreter is not those languages.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Puerto Rican is U.S. citizenship. Do not run an immigration script by default. Cuban, Dominican, Ecuadorian, Colombian, Salvadoran, Guatemalan, Honduran, Nicaraguan, Venezuelan, Mexican — name the origin. The Mexican default is a Minnesota fact and a Minnesota harm when it becomes the only file.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Somali. Not historic African American. Afro-Latino people exist — ask, do not mash them into the African American brief because both are Black, and do not bleach them into a mestizo Latino blob. Filipino Spanish-colonial history is not this page. Open the people brief that matches this household. Never one Latino module.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 Dated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Mexican cultural community.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229,576; Twin Cities 61.1 percent; Greater Minnesota 38.9 percent; foreign-born 26.7 percent; language other than English (age 5+) 58.3 percent; English less than “very well” 23.7 percent; poverty 12.8 percent; median household income about $66,000. Mixtec, Zapotec may be in the home — Compass notes the language possibility; it is not a count of speakers. Do not invent that count.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Same Compass vintage, other origin profiles: Colombian 9,431; Cuban 9,406; Ecuadorian 18,271 (indigenous languages may be in the home); Guatemalan 17,172 (nearly half Greater Minnesota — K’iche’, Mam, other Mayan); Puerto Rican 21,802 (U.S. citizens); Salvadoran 17,571 (civil war and TPS history). Venezuelan, Honduran, Nicaraguan, Dominican and others live here — pattern now, date if you cite. Do not invent those counts on this page.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the count is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add these profiles into a fake “Latino Minnesota” total. Definitions overlap; people can appear in more than one story; the umbrella is not a people. Counts disagree across ACS vintages and across Hispanic-origin versus ancestry versus language. Date the number you cite.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rate is not the person. Poverty 12.8 percent (Mexican, that vintage) is not the Guatemalan household in a plant town and not the Puerto Rican household in the Cities. Uninsured and delayed-care patterns: date MN figures when you have them. Do not invent a rate.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Doors and Sources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CLUES — Comunidades Latinas Unidas En Servicio — https://clues.org/. Twin Cities services. Not the whole state.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Public doors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Centro Tyrone Guzmán — family and youth; metro. Rural parish and worker centers — name the local one; do not assume Minneapolis. The parish in a dairy county may be the actual door.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origin profiles (ACS 2019–2023): Mexican, Guatemalan, Puerto Rican, Salvadoran, Ecuadorian, Colombian, Cuban — date the retrieval. CECLC is a department door, not the whole community. Open the rural brief when place is the gate. Open the African American brief for historic African American households. Open this for a Latino household. Open an indigenous-language request when Spanish is the wrong door.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 on your own 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make a Latino colleague your unpaid tutor. Do not BCC CLUES and call it consultation. Pay partners. Report back. Hispanic Heritage Month is not the 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Education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U.S.-born children in English-dominant schools with parents who may not read the IEP in English — that is a gate, not a one-hour culture clash.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School and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Some parents do not read Spanish either. Literacy in any language is not guaranteed. Oral Spanish is not print Spanish. Mixtec or K’iche’ in the home is not a Spanish IEP.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parent who speaks fluent Spanish, or fluent Mixtec, and limited English is not illiterate. The form that only exists in English is. Do not use a child as interpreter. That is a closed door and a harm: it reverses respeto, it leaks adult business, and it is not CLAS.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invent a dropout rate on this page. Second-generation educational mobility is real. So is a gap that a room that treats everyone the same will call “culture” instead of language access plus poverty plus enforcement fear plus a school that never learned the second surname.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Puerto Rican, Mexican-American, and other U.S.-citizen students are not “immigrant students” by default. Do not collect status you do not need at enrollment theater.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Considerations — unvarnished, not Minnesota Nice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Unvarnished, because Minnesota Nice is how a room that treats everyone the same deletes facts. Staff who share this community may add facts. They do not get to delete a fact because it is hard to say.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Enforcement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ICE and enforcement climate is structure. Mixed-status households skip clinic, school, and waiver meetings when a relative can be moved. That is not noncompliance. Do not collect status you do not need. SSN on the first screen is a gate. Puerto Rican is citizenship — do not run an immigration script by default.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Named harms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Indigenous erasure under “they all speak Spanish” is a named harm. Mixtec, Zapotec, K’iche’, Mam, Q’eqchi’, Garifuna. A Spanish interpreter can still be a closed door. Colorism is real inside the umbrella. Intra-Latino hierarchy is real: Mexican default in this state will talk over a Maya or Caribbean household if you let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Machismo is a named harm, not a joke and not “that’s culture.” Who speaks in the meeting, who holds the papers, who is allowed to leave the house — ask, and follow law. Domestic violence is not culture. You follow mandated reporting. You still see a family.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LGBTQ Latinos exist. You use the name. You do not out someone to kin and call it familismo. Hispanic Heritage Month is not consultation.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Uninsured and delayed-care patterns sit in this umbrella. Date Minnesota figures when you have them. Do not invent a rate on this page.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Mexican poverty (ACS 2019–2023) is 12.8 percent — a poverty figure, not an uninsured rate, not the whole umbrella. Pattern now: people delay, people use the emergency room as the door, people skip follow-up when the lobby feels like enforcement.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Fear of the lobby is a health access fact. A badge, a form that asks for SSN, a child called to interpret a diagnosis, an interpreter who does not speak this Spanish or this indigenous language — these are clinical events. When enforcement spikes, people skip clinic. That is not noncompliance.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Believe reported pain. Do not skip screening because a stereotype said this community is dramatic, or stoic, or “they take care of their own.” Do not fold this history into Tuskegee (African American literacy) or into a generic “immigrant mistrust” slide. This community’s medical mistrust also runs through camps and war in some streams, dismissals, and child-protection fear.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Traditional healers, yerberías, and parish prayer can sit next to a fierce wish for biomedicine. If they name a healer, listen. Do not make the healer the case plan unless they asked. Gender match may be requested in maternal and intimate care. Offer it. Do not use a child as interpreter in a health encounter.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 Markets, and Government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Food processing, dairy, agriculture, construction, service, restaurants, cleaning, childcare, home care, professional second generation, public employment.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Rural plants and metro kitchens can sit in the same extended family. A small-business owner and a waiver recipient may be the same household.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Worker centers and parishes may be the trusted channel in Greater Minnesota. Name the local one. Do not assume Minneapolis. Do not assume CLUES reaches a dairy county. Relationship may precede a signature. That is not permission to skip a notice.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Staff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Latino staff exist inside DHS and counties. They are not unpaid interpreters, not the indigenous-language pool, and not “the community.” Identity is not a staffing plan. Do not make a Latino colleague your unpaid tutor.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Remittance to kin in another country is obligation for many, not a disposable luxury. A budget that treats it as optional has already chosen a household type. Puerto Rican households may be sending money to the island after disaster — still not an immigration script.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Health-care and Human-service Encounters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including indigenous. Book qualified Spanish AND ask.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Mixtec, Zapotec, K’iche’, Mam, Q’eqchi’, Garifuna when that is the home language. A Spanish interpreter can still be a closed door. Do not use a child as interpreter. Do not make staff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is in the room. Gender match in maternal and intimate care if they want it. Titles. Two surnames. SSN on the first screen: if you do not need it, do not demand it as theater. Mixed-status: do not collect status you do not need. Enforcement climate: skipped appointments are pattern.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Believe reported pain. Do not skip screening. If they name a healer or a parish, listen. Do not make either the case plan unless they asked. Mandated reporting still exists. Help-seeking that becomes a report is part of why people wait. You follow the law. You still see a 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Rural access is a gate: distance, clinic hours, one interpreter contracted from the Cities who does not speak this language. Open the rural brief beside this page. A nuclear form that cannot see grandparents as the household is already a who.</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Connections to human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service delivery are both candidates.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CLAS Spanish is not one Spanish. Mixtec, Zapotec, K’iche’, Mam, Q’eqchi’, Garifuna may be in the home. A Spanish interpreter can still be a closed door. Still book a qualified interpreter. Do not use a child. Gender match may be requested in maternal and intimate care.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Names: two surnames. The database that keeps one invents a person. Unmatched last names are not fraud by default.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Hour caps, exception processes, SSN on the first screen, and life-sharing matches without language are not culturally neutral. Mixed-status households will bounce if the first field feels like enforcement. Do not collect status you do not need.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Child welfare and disability: help-seeking that becomes a report is part of why people wait. Mandated reporting still exists. So does the duty not to treat a whole community as a risk score. Domestic violence is not culture. You follow law.</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Enforcement climate: people skip clinic, school, and waiver meetings when a relative can be moved. That is not noncompliance. Do not collect status you do not need. Puerto Rican is citizenship — do not run an immigration script by default.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Notices and comment: an eList and an English PDF is not how this community was reached. Empty follow-up cells are theater. Greater Minnesota is part of this picture — a St. Paul meeting is not the whole channel.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Workforce: Latino staff are not the interpreter pool, not the indigenous-language pool, and not the community. Staff are colleagues, not the curriculum. Do not treat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Latino mash: opening one blob, or Mexican as the only file, because the checkbox says Hispanic is a closed door.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Legislation, funding, rule: you cannot advocate for a channel you will not study. This cultural intelligence exists so the 40% has a household in it — not a paternalistic program designed in a building that never learned the second surname.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considerations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'Spanish' on a form is one language among many, and some households speak an Indigenous language first. Immigration status fear shapes help-seeking even for citizens in mixed-status families. Greater Minnesota distance and shift work are access facts.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to ask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Which language, and is Spanish the first language?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How are your surnames written on your documents?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Who should be in the room?</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times work with your shift?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 considerations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Spanish interpreter with the right variety; ask about Indigenous languages.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Forms accept two surnames.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No requirement to disclose immigration status for a listening session.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considerations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Evening or weekend options; phone paths that do not require broadband.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to involve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Language access lead or interpreter services, with the dialect written on the request.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Director for the administration or the person responsible for the program.</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partner organizations identified in this brief, with a clear purpose, role, compensation, and plan to report back.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Latino-led organizations and parish networks the family names.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Assumptions to examine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Do not assume immigration status, or that citizens are unaffected by status fear.</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Do not assume the metro.</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Do not assume Spanish is the first language.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Continue the connection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or co-design effort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/paths/gp-3</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Policy, form, or notice change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/paths/gp-2</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and connections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/learn/community-connections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and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Sources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Minnesota Compass, Hispanic or Latino profile</a:t>
            </a:r>
            <a:pPr indent="0" marL="0">
              <a:spcAft>
                <a:spcPts val="400"/>
              </a:spcAft>
              <a:buNone/>
            </a:pPr>
            <a:r>
              <a:rPr lang="en-US" sz="1400" dirty="0">
                <a:solidFill>
                  <a:srgbClr val="353532"/>
                </a:solidFill>
                <a:latin typeface="Calibri" pitchFamily="34" charset="0"/>
                <a:ea typeface="Calibri" pitchFamily="34" charset="-122"/>
                <a:cs typeface="Calibri" pitchFamily="34" charset="-120"/>
              </a:rPr>
              <a:t> — Include the source date when citing this information; the Greater Minnesota share is notable.</a:t>
            </a:r>
            <a:pPr indent="0" marL="0">
              <a:spcAft>
                <a:spcPts val="400"/>
              </a:spcAft>
              <a:buNone/>
            </a:pPr>
            <a:r>
              <a:rPr lang="en-US" sz="1100" u="sng" dirty="0">
                <a:solidFill>
                  <a:srgbClr val="003865"/>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https://www.mncompass.org/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57</Slides>
  <Notes>57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57</vt:i4>
      </vt:variant>
    </vt:vector>
  </HeadingPairs>
  <TitlesOfParts>
    <vt:vector size="6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Latino Minnesota</dc:title>
  <dc:subject>PptxGenJS Presentation</dc:subject>
  <dc:creator>One DHS People, Access and Culture</dc:creator>
  <cp:lastModifiedBy>One DHS People, Access and Culture</cp:lastModifiedBy>
  <cp:revision>1</cp:revision>
  <dcterms:created xsi:type="dcterms:W3CDTF">2026-10-04T23:49:40Z</dcterms:created>
  <dcterms:modified xsi:type="dcterms:W3CDTF">2026-10-04T23:49:40Z</dcterms:modified>
</cp:coreProperties>
</file>